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BEBEBE"/>
    <a:srgbClr val="C8C8C8"/>
    <a:srgbClr val="D7D7D7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8" autoAdjust="0"/>
    <p:restoredTop sz="95151" autoAdjust="0"/>
  </p:normalViewPr>
  <p:slideViewPr>
    <p:cSldViewPr snapToGrid="0">
      <p:cViewPr varScale="1">
        <p:scale>
          <a:sx n="87" d="100"/>
          <a:sy n="87" d="100"/>
        </p:scale>
        <p:origin x="64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6" d="100"/>
          <a:sy n="136" d="100"/>
        </p:scale>
        <p:origin x="447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3703B-2B38-364F-9CE4-9A2A06C25C46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196B2-0CBE-724E-88FE-413D54D433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45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91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114F7FC-9ABC-06CE-0C9E-C1D2F79E51A4}"/>
              </a:ext>
            </a:extLst>
          </p:cNvPr>
          <p:cNvSpPr/>
          <p:nvPr userDrawn="1"/>
        </p:nvSpPr>
        <p:spPr>
          <a:xfrm>
            <a:off x="0" y="0"/>
            <a:ext cx="1219979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CAAE902-449A-25A9-1B84-03CD62AEEBB2}"/>
              </a:ext>
            </a:extLst>
          </p:cNvPr>
          <p:cNvSpPr/>
          <p:nvPr userDrawn="1"/>
        </p:nvSpPr>
        <p:spPr>
          <a:xfrm>
            <a:off x="434109" y="414000"/>
            <a:ext cx="10954327" cy="6054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AC79D53-4782-A12F-C34D-EA3A12564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1600" y="387350"/>
            <a:ext cx="406400" cy="51181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95F512B-E6C7-C617-E4D3-1E8298DD73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9" y="2780550"/>
            <a:ext cx="12192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2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0BE9E0D-0110-EF13-B6EF-5AB0E12B5D90}"/>
              </a:ext>
            </a:extLst>
          </p:cNvPr>
          <p:cNvSpPr/>
          <p:nvPr userDrawn="1"/>
        </p:nvSpPr>
        <p:spPr>
          <a:xfrm>
            <a:off x="0" y="0"/>
            <a:ext cx="1219979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3465119-EC39-0F7D-7DF7-3D654DDC5707}"/>
              </a:ext>
            </a:extLst>
          </p:cNvPr>
          <p:cNvSpPr/>
          <p:nvPr userDrawn="1"/>
        </p:nvSpPr>
        <p:spPr>
          <a:xfrm>
            <a:off x="435600" y="820442"/>
            <a:ext cx="11329200" cy="5647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7642CA33-F222-5E4A-D944-372E373B03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99" y="5372100"/>
            <a:ext cx="121920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9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F20A26F-4101-3BA5-B783-3CEF1611EB4C}"/>
              </a:ext>
            </a:extLst>
          </p:cNvPr>
          <p:cNvSpPr/>
          <p:nvPr userDrawn="1"/>
        </p:nvSpPr>
        <p:spPr>
          <a:xfrm>
            <a:off x="0" y="0"/>
            <a:ext cx="1219979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A79C86A-46B9-43AA-CDA6-710CCF4545F0}"/>
              </a:ext>
            </a:extLst>
          </p:cNvPr>
          <p:cNvSpPr/>
          <p:nvPr userDrawn="1"/>
        </p:nvSpPr>
        <p:spPr>
          <a:xfrm>
            <a:off x="435600" y="820442"/>
            <a:ext cx="11329200" cy="5647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57BE29B-8277-F2EC-BBBA-4EF2F2706A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99" y="5372100"/>
            <a:ext cx="121920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6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BBAF6EB-5032-9127-9643-CFD23DB96FB7}"/>
              </a:ext>
            </a:extLst>
          </p:cNvPr>
          <p:cNvSpPr/>
          <p:nvPr userDrawn="1"/>
        </p:nvSpPr>
        <p:spPr>
          <a:xfrm>
            <a:off x="0" y="0"/>
            <a:ext cx="12200400" cy="8207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05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7EF61B1-C91D-77C5-282D-BBBC36B54E53}"/>
              </a:ext>
            </a:extLst>
          </p:cNvPr>
          <p:cNvSpPr/>
          <p:nvPr userDrawn="1"/>
        </p:nvSpPr>
        <p:spPr>
          <a:xfrm>
            <a:off x="0" y="0"/>
            <a:ext cx="1219979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DC5DB7C-9451-A28E-4E9E-C16FFED796A0}"/>
              </a:ext>
            </a:extLst>
          </p:cNvPr>
          <p:cNvSpPr/>
          <p:nvPr userDrawn="1"/>
        </p:nvSpPr>
        <p:spPr>
          <a:xfrm>
            <a:off x="435600" y="435600"/>
            <a:ext cx="11329200" cy="608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17773FA-81DC-590C-85AF-116776AF5B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2088" y="4044696"/>
            <a:ext cx="8439912" cy="281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8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79C8A78-DF61-51EA-C598-394F70993857}"/>
              </a:ext>
            </a:extLst>
          </p:cNvPr>
          <p:cNvSpPr/>
          <p:nvPr userDrawn="1"/>
        </p:nvSpPr>
        <p:spPr>
          <a:xfrm>
            <a:off x="0" y="0"/>
            <a:ext cx="1219979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E38753D-61E7-414A-EB18-9CDC2D5AB613}"/>
              </a:ext>
            </a:extLst>
          </p:cNvPr>
          <p:cNvSpPr/>
          <p:nvPr userDrawn="1"/>
        </p:nvSpPr>
        <p:spPr>
          <a:xfrm>
            <a:off x="435600" y="435600"/>
            <a:ext cx="11329200" cy="608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81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89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7DD97A-0AC6-91D2-E07B-A45FA7F84692}"/>
              </a:ext>
            </a:extLst>
          </p:cNvPr>
          <p:cNvSpPr txBox="1"/>
          <p:nvPr/>
        </p:nvSpPr>
        <p:spPr>
          <a:xfrm>
            <a:off x="2202360" y="1994435"/>
            <a:ext cx="6156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>
                <a:latin typeface="+mn-ea"/>
              </a:rPr>
              <a:t>桜十字グループ　</a:t>
            </a:r>
            <a:r>
              <a:rPr kumimoji="1" lang="en-US" altLang="ja-JP" sz="4000" b="1" dirty="0">
                <a:latin typeface="+mn-ea"/>
              </a:rPr>
              <a:t/>
            </a:r>
            <a:br>
              <a:rPr kumimoji="1" lang="en-US" altLang="ja-JP" sz="4000" b="1" dirty="0">
                <a:latin typeface="+mn-ea"/>
              </a:rPr>
            </a:br>
            <a:r>
              <a:rPr kumimoji="1" lang="en-US" altLang="ja-JP" sz="4000" b="1" dirty="0">
                <a:latin typeface="+mn-ea"/>
              </a:rPr>
              <a:t>AI</a:t>
            </a:r>
            <a:r>
              <a:rPr kumimoji="1" lang="ja-JP" altLang="en-US" sz="4000" b="1">
                <a:latin typeface="+mn-ea"/>
              </a:rPr>
              <a:t>研修の概要（計画書）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69CFB3-083A-AAAC-E265-20DC080951A0}"/>
              </a:ext>
            </a:extLst>
          </p:cNvPr>
          <p:cNvSpPr txBox="1"/>
          <p:nvPr/>
        </p:nvSpPr>
        <p:spPr>
          <a:xfrm>
            <a:off x="2202360" y="3836257"/>
            <a:ext cx="3271520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>
                <a:latin typeface="+mn-ea"/>
              </a:rPr>
              <a:t>医療法人 桜十字　</a:t>
            </a:r>
          </a:p>
          <a:p>
            <a:pPr>
              <a:lnSpc>
                <a:spcPct val="150000"/>
              </a:lnSpc>
            </a:pPr>
            <a:r>
              <a:rPr kumimoji="1" lang="ja-JP" altLang="en-US" b="1">
                <a:latin typeface="+mn-ea"/>
              </a:rPr>
              <a:t>総務⼈事部</a:t>
            </a:r>
          </a:p>
          <a:p>
            <a:pPr>
              <a:lnSpc>
                <a:spcPct val="150000"/>
              </a:lnSpc>
            </a:pPr>
            <a:r>
              <a:rPr kumimoji="1" lang="en-US" altLang="ja-JP" b="1" dirty="0">
                <a:latin typeface="+mn-ea"/>
              </a:rPr>
              <a:t>2024</a:t>
            </a:r>
            <a:r>
              <a:rPr kumimoji="1" lang="ja-JP" altLang="en-US" b="1">
                <a:latin typeface="+mn-ea"/>
              </a:rPr>
              <a:t>年</a:t>
            </a:r>
            <a:r>
              <a:rPr kumimoji="1" lang="en-US" altLang="ja-JP" b="1" dirty="0">
                <a:latin typeface="+mn-ea"/>
              </a:rPr>
              <a:t>9⽉18⽇</a:t>
            </a:r>
            <a:endParaRPr kumimoji="1" lang="ja-JP" altLang="en-US" b="1">
              <a:latin typeface="+mn-ea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3B944C3-EFDA-AA48-9E1F-5D0A89308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35" y="414000"/>
            <a:ext cx="2782441" cy="11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6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DCC4947-5F1E-06E0-07CF-2DF99E512E03}"/>
              </a:ext>
            </a:extLst>
          </p:cNvPr>
          <p:cNvSpPr txBox="1"/>
          <p:nvPr/>
        </p:nvSpPr>
        <p:spPr>
          <a:xfrm>
            <a:off x="5345694" y="1256075"/>
            <a:ext cx="6097978" cy="2818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>
                <a:latin typeface="+mn-ea"/>
              </a:rPr>
              <a:t>1</a:t>
            </a:r>
            <a:r>
              <a:rPr lang="en-US" altLang="ja-JP" sz="2000" b="1" dirty="0">
                <a:latin typeface="+mn-ea"/>
              </a:rPr>
              <a:t> </a:t>
            </a:r>
            <a:r>
              <a:rPr lang="ja-JP" altLang="en-US" sz="2000" b="1">
                <a:latin typeface="+mn-ea"/>
              </a:rPr>
              <a:t>会社情報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+mn-ea"/>
              </a:rPr>
              <a:t>2</a:t>
            </a:r>
            <a:r>
              <a:rPr lang="en-US" altLang="ja-JP" sz="2000" b="1" dirty="0">
                <a:latin typeface="+mn-ea"/>
              </a:rPr>
              <a:t> </a:t>
            </a:r>
            <a:r>
              <a:rPr lang="ja-JP" altLang="en-US" sz="2000" b="1">
                <a:latin typeface="+mn-ea"/>
              </a:rPr>
              <a:t>ミッション・ビジョン・バリュー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+mn-ea"/>
              </a:rPr>
              <a:t>3</a:t>
            </a:r>
            <a:r>
              <a:rPr lang="en-US" altLang="ja-JP" sz="2000" b="1" dirty="0">
                <a:latin typeface="+mn-ea"/>
              </a:rPr>
              <a:t> </a:t>
            </a:r>
            <a:r>
              <a:rPr lang="ja-JP" altLang="en-US" sz="2000" b="1">
                <a:latin typeface="+mn-ea"/>
              </a:rPr>
              <a:t>事業概要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+mn-ea"/>
              </a:rPr>
              <a:t>4</a:t>
            </a:r>
            <a:r>
              <a:rPr lang="en-US" altLang="ja-JP" sz="2000" b="1" dirty="0">
                <a:latin typeface="+mn-ea"/>
              </a:rPr>
              <a:t> </a:t>
            </a:r>
            <a:r>
              <a:rPr lang="ja-JP" altLang="en-US" sz="2000" b="1">
                <a:latin typeface="+mn-ea"/>
              </a:rPr>
              <a:t>自社サービス紹介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+mn-ea"/>
              </a:rPr>
              <a:t>5</a:t>
            </a:r>
            <a:r>
              <a:rPr lang="en-US" altLang="ja-JP" sz="2000" b="1" dirty="0">
                <a:latin typeface="+mn-ea"/>
              </a:rPr>
              <a:t> </a:t>
            </a:r>
            <a:r>
              <a:rPr lang="ja-JP" altLang="en-US" sz="2000" b="1">
                <a:latin typeface="+mn-ea"/>
              </a:rPr>
              <a:t>社員紹介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+mn-ea"/>
              </a:rPr>
              <a:t>6</a:t>
            </a:r>
            <a:r>
              <a:rPr lang="en-US" altLang="ja-JP" sz="2000" b="1" dirty="0">
                <a:latin typeface="+mn-ea"/>
              </a:rPr>
              <a:t> </a:t>
            </a:r>
            <a:r>
              <a:rPr lang="ja-JP" altLang="en-US" sz="2000" b="1">
                <a:latin typeface="+mn-ea"/>
              </a:rPr>
              <a:t>社員紹介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388E1B-66D4-78CF-5544-8AB13BB86C2C}"/>
              </a:ext>
            </a:extLst>
          </p:cNvPr>
          <p:cNvSpPr txBox="1"/>
          <p:nvPr/>
        </p:nvSpPr>
        <p:spPr>
          <a:xfrm>
            <a:off x="1132745" y="1143735"/>
            <a:ext cx="497105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7600" b="1" spc="-700" dirty="0">
                <a:solidFill>
                  <a:srgbClr val="D7D7D7"/>
                </a:solidFill>
                <a:latin typeface="+mn-ea"/>
              </a:rPr>
              <a:t>Contents</a:t>
            </a:r>
            <a:endParaRPr lang="ja-JP" altLang="en-US" sz="7600" b="1" spc="-700">
              <a:solidFill>
                <a:srgbClr val="D7D7D7"/>
              </a:solidFill>
              <a:latin typeface="+mn-ea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96719C5-DC7C-586C-7750-2D555920B8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85527" y="216571"/>
            <a:ext cx="2779273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AA1F5D-1E34-06B7-1999-60205045FBED}"/>
              </a:ext>
            </a:extLst>
          </p:cNvPr>
          <p:cNvSpPr txBox="1"/>
          <p:nvPr/>
        </p:nvSpPr>
        <p:spPr>
          <a:xfrm>
            <a:off x="5345694" y="1334753"/>
            <a:ext cx="6097978" cy="2818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>
                <a:solidFill>
                  <a:srgbClr val="C8C8C8"/>
                </a:solidFill>
                <a:latin typeface="+mn-ea"/>
              </a:rPr>
              <a:t>1</a:t>
            </a:r>
            <a:r>
              <a:rPr lang="en-US" altLang="ja-JP" sz="2000" b="1" dirty="0">
                <a:solidFill>
                  <a:srgbClr val="C8C8C8"/>
                </a:solidFill>
                <a:latin typeface="+mn-ea"/>
              </a:rPr>
              <a:t> </a:t>
            </a:r>
            <a:r>
              <a:rPr lang="ja-JP" altLang="en-US" sz="2000" b="1">
                <a:solidFill>
                  <a:srgbClr val="C8C8C8"/>
                </a:solidFill>
                <a:latin typeface="+mn-ea"/>
              </a:rPr>
              <a:t>会社情報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+mn-ea"/>
              </a:rPr>
              <a:t>2</a:t>
            </a:r>
            <a:r>
              <a:rPr lang="en-US" altLang="ja-JP" sz="2000" b="1" dirty="0">
                <a:latin typeface="+mn-ea"/>
              </a:rPr>
              <a:t> </a:t>
            </a:r>
            <a:r>
              <a:rPr lang="ja-JP" altLang="en-US" sz="2000" b="1">
                <a:latin typeface="+mn-ea"/>
              </a:rPr>
              <a:t>ミッション・ビジョン・バリュー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solidFill>
                  <a:srgbClr val="C8C8C8"/>
                </a:solidFill>
                <a:latin typeface="+mn-ea"/>
              </a:rPr>
              <a:t>3</a:t>
            </a:r>
            <a:r>
              <a:rPr lang="en-US" altLang="ja-JP" sz="2000" b="1" dirty="0">
                <a:solidFill>
                  <a:srgbClr val="C8C8C8"/>
                </a:solidFill>
                <a:latin typeface="+mn-ea"/>
              </a:rPr>
              <a:t> </a:t>
            </a:r>
            <a:r>
              <a:rPr lang="ja-JP" altLang="en-US" sz="2000" b="1">
                <a:solidFill>
                  <a:srgbClr val="C8C8C8"/>
                </a:solidFill>
                <a:latin typeface="+mn-ea"/>
              </a:rPr>
              <a:t>事業概要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solidFill>
                  <a:srgbClr val="C8C8C8"/>
                </a:solidFill>
                <a:latin typeface="+mn-ea"/>
              </a:rPr>
              <a:t>4</a:t>
            </a:r>
            <a:r>
              <a:rPr lang="en-US" altLang="ja-JP" sz="2000" b="1" dirty="0">
                <a:solidFill>
                  <a:srgbClr val="C8C8C8"/>
                </a:solidFill>
                <a:latin typeface="+mn-ea"/>
              </a:rPr>
              <a:t> </a:t>
            </a:r>
            <a:r>
              <a:rPr lang="ja-JP" altLang="en-US" sz="2000" b="1">
                <a:solidFill>
                  <a:srgbClr val="C8C8C8"/>
                </a:solidFill>
                <a:latin typeface="+mn-ea"/>
              </a:rPr>
              <a:t>自社サービス紹介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solidFill>
                  <a:srgbClr val="C8C8C8"/>
                </a:solidFill>
                <a:latin typeface="+mn-ea"/>
              </a:rPr>
              <a:t>5</a:t>
            </a:r>
            <a:r>
              <a:rPr lang="en-US" altLang="ja-JP" sz="2000" b="1" dirty="0">
                <a:solidFill>
                  <a:srgbClr val="C8C8C8"/>
                </a:solidFill>
                <a:latin typeface="+mn-ea"/>
              </a:rPr>
              <a:t> </a:t>
            </a:r>
            <a:r>
              <a:rPr lang="ja-JP" altLang="en-US" sz="2000" b="1">
                <a:solidFill>
                  <a:srgbClr val="C8C8C8"/>
                </a:solidFill>
                <a:latin typeface="+mn-ea"/>
              </a:rPr>
              <a:t>社員紹介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solidFill>
                  <a:srgbClr val="C8C8C8"/>
                </a:solidFill>
                <a:latin typeface="+mn-ea"/>
              </a:rPr>
              <a:t>6</a:t>
            </a:r>
            <a:r>
              <a:rPr lang="en-US" altLang="ja-JP" sz="2000" b="1" dirty="0">
                <a:solidFill>
                  <a:srgbClr val="C8C8C8"/>
                </a:solidFill>
                <a:latin typeface="+mn-ea"/>
              </a:rPr>
              <a:t> </a:t>
            </a:r>
            <a:r>
              <a:rPr lang="ja-JP" altLang="en-US" sz="2000" b="1">
                <a:solidFill>
                  <a:srgbClr val="C8C8C8"/>
                </a:solidFill>
                <a:latin typeface="+mn-ea"/>
              </a:rPr>
              <a:t>社員紹介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9E05961-4468-831E-5BC3-F54DB099823B}"/>
              </a:ext>
            </a:extLst>
          </p:cNvPr>
          <p:cNvSpPr txBox="1"/>
          <p:nvPr/>
        </p:nvSpPr>
        <p:spPr>
          <a:xfrm>
            <a:off x="2009218" y="923904"/>
            <a:ext cx="215741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500" b="1" dirty="0">
                <a:solidFill>
                  <a:srgbClr val="BEBEB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endParaRPr kumimoji="1" lang="ja-JP" altLang="en-US" sz="27500" b="1">
              <a:solidFill>
                <a:srgbClr val="BEBEBE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7D8CDEE-88D5-5AB1-6E83-232ECB1348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85527" y="216571"/>
            <a:ext cx="2779273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7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18FCCA9-00A3-5189-C433-A9CF03B29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535" y="1882053"/>
            <a:ext cx="4924606" cy="326828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654396D-EF47-725C-039C-9DBBF58A391E}"/>
              </a:ext>
            </a:extLst>
          </p:cNvPr>
          <p:cNvSpPr txBox="1"/>
          <p:nvPr/>
        </p:nvSpPr>
        <p:spPr>
          <a:xfrm>
            <a:off x="5839971" y="2515369"/>
            <a:ext cx="4675629" cy="2546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>
                <a:latin typeface="+mn-ea"/>
              </a:rPr>
              <a:t>デザインは表面的なものではなく、受け取り手によって感じる価値が変わるもの。私たちは見た目にこだわるだけではなく、デザインによって生まれる体験の価値を最大限に引き出し、新しい価値にあふれた世界を作ることをミッションとしていま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0ECF0D3-2A8E-FBC0-23E2-EBBFA209CD38}"/>
              </a:ext>
            </a:extLst>
          </p:cNvPr>
          <p:cNvSpPr txBox="1"/>
          <p:nvPr/>
        </p:nvSpPr>
        <p:spPr>
          <a:xfrm>
            <a:off x="5839971" y="2025650"/>
            <a:ext cx="536142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すべてのデザインにコト体験を。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4319CC-8345-9197-602A-8113EF2D3F3D}"/>
              </a:ext>
            </a:extLst>
          </p:cNvPr>
          <p:cNvSpPr txBox="1"/>
          <p:nvPr/>
        </p:nvSpPr>
        <p:spPr>
          <a:xfrm>
            <a:off x="162739" y="200536"/>
            <a:ext cx="560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spc="-300"/>
              <a:t>ミッション・ビジョン・バリュー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E040843-4900-2445-1DE0-6FAD3D1F0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916" y="92363"/>
            <a:ext cx="1332002" cy="65454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83F70DA-E643-6023-34F3-AF07AE448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11" y="6080984"/>
            <a:ext cx="1494000" cy="5976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B229F45-C937-B938-0BD7-DA373B3CFB55}"/>
              </a:ext>
            </a:extLst>
          </p:cNvPr>
          <p:cNvSpPr txBox="1"/>
          <p:nvPr/>
        </p:nvSpPr>
        <p:spPr>
          <a:xfrm>
            <a:off x="9627865" y="6295045"/>
            <a:ext cx="2167053" cy="301557"/>
          </a:xfrm>
          <a:prstGeom prst="rect">
            <a:avLst/>
          </a:prstGeom>
          <a:solidFill>
            <a:schemeClr val="bg1"/>
          </a:solidFill>
        </p:spPr>
        <p:txBody>
          <a:bodyPr wrap="square" rIns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ja-JP" sz="1000" dirty="0">
                <a:latin typeface="Yu Gothic" panose="020B0400000000000000" pitchFamily="34" charset="-128"/>
                <a:ea typeface="Yu Gothic" panose="020B0400000000000000" pitchFamily="34" charset="-128"/>
              </a:rPr>
              <a:t>© 2025 </a:t>
            </a:r>
            <a:r>
              <a:rPr lang="en-US" altLang="ja-JP" sz="1000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Sakurajyuji</a:t>
            </a:r>
            <a:r>
              <a:rPr lang="en-US" altLang="ja-JP" sz="1000" dirty="0">
                <a:latin typeface="Yu Gothic" panose="020B0400000000000000" pitchFamily="34" charset="-128"/>
                <a:ea typeface="Yu Gothic" panose="020B0400000000000000" pitchFamily="34" charset="-128"/>
              </a:rPr>
              <a:t> Group</a:t>
            </a:r>
            <a:r>
              <a:rPr lang="en-US" altLang="ja-JP" sz="10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.</a:t>
            </a:r>
            <a:endParaRPr lang="ja-JP" altLang="en-US" sz="100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536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6398CDB-B09B-011A-0E0E-BD155AE01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00" y="619824"/>
            <a:ext cx="2534146" cy="101365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525842B-17A5-B596-5E86-9CBD3B7F3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418" y="1827066"/>
            <a:ext cx="57912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0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C5EA80-F192-ED64-90EF-9B0B32A6F144}"/>
              </a:ext>
            </a:extLst>
          </p:cNvPr>
          <p:cNvSpPr txBox="1"/>
          <p:nvPr/>
        </p:nvSpPr>
        <p:spPr>
          <a:xfrm>
            <a:off x="2852347" y="3629354"/>
            <a:ext cx="648730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桜十字グループ本社</a:t>
            </a:r>
            <a:endParaRPr lang="en-US" altLang="ja-JP" sz="10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algn="ctr"/>
            <a:r>
              <a:rPr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東京都港区麻布台</a:t>
            </a:r>
            <a:r>
              <a:rPr lang="en-US" altLang="ja-JP" sz="1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1</a:t>
            </a:r>
            <a:r>
              <a:rPr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丁目</a:t>
            </a:r>
            <a:r>
              <a:rPr lang="en-US" altLang="ja-JP" sz="1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3</a:t>
            </a:r>
            <a:r>
              <a:rPr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番</a:t>
            </a:r>
            <a:r>
              <a:rPr lang="en-US" altLang="ja-JP" sz="1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1</a:t>
            </a:r>
            <a:r>
              <a:rPr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号</a:t>
            </a:r>
            <a:r>
              <a:rPr lang="en-US" altLang="ja-JP" sz="1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 </a:t>
            </a:r>
            <a:r>
              <a:rPr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麻布台ヒルズ森</a:t>
            </a:r>
            <a:r>
              <a:rPr lang="en-US" altLang="ja-JP" sz="1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JP</a:t>
            </a:r>
            <a:r>
              <a:rPr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タワー</a:t>
            </a:r>
            <a:r>
              <a:rPr lang="en-US" altLang="ja-JP" sz="1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27</a:t>
            </a:r>
            <a:r>
              <a:rPr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階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27A0307-3477-DFB6-135C-CEA90690B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600" y="2613600"/>
            <a:ext cx="2534146" cy="101365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F5CCDE4-124A-E9E3-313C-512F5EEC4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73" y="5668699"/>
            <a:ext cx="111506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49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_C改_0326" id="{EF433961-2D36-CC49-8A46-23429CD2E822}" vid="{3BB96E6C-84A0-154F-8EF2-7FEB207EB01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format_C_2504</Template>
  <TotalTime>1</TotalTime>
  <Words>169</Words>
  <Application>Microsoft Office PowerPoint</Application>
  <PresentationFormat>ワイド画面</PresentationFormat>
  <Paragraphs>25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Yu Gothic Medium</vt:lpstr>
      <vt:lpstr>游ゴシック</vt:lpstr>
      <vt:lpstr>游ゴシック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KMI21N0003</dc:creator>
  <cp:lastModifiedBy>KMI21N0003</cp:lastModifiedBy>
  <cp:revision>2</cp:revision>
  <dcterms:created xsi:type="dcterms:W3CDTF">2025-04-14T03:38:00Z</dcterms:created>
  <dcterms:modified xsi:type="dcterms:W3CDTF">2025-04-14T03:39:09Z</dcterms:modified>
</cp:coreProperties>
</file>