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87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02"/>
    <p:restoredTop sz="95151" autoAdjust="0"/>
  </p:normalViewPr>
  <p:slideViewPr>
    <p:cSldViewPr snapToGrid="0">
      <p:cViewPr varScale="1">
        <p:scale>
          <a:sx n="87" d="100"/>
          <a:sy n="87" d="100"/>
        </p:scale>
        <p:origin x="643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3703B-2B38-364F-9CE4-9A2A06C25C46}" type="datetimeFigureOut">
              <a:rPr kumimoji="1" lang="ja-JP" altLang="en-US" smtClean="0"/>
              <a:t>2025/4/14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196B2-0CBE-724E-88FE-413D54D433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5451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196B2-0CBE-724E-88FE-413D54D4334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8916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196B2-0CBE-724E-88FE-413D54D4334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4973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7C8CD-EE4C-C4FA-DEB6-E4C91DC65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9E8F6E1-3E02-3290-A8E2-F7FDC3B71C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9F1700F-3A27-C586-93E9-6E22096F78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FF4658C-F09F-2B2F-C4E9-FD81050C2A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196B2-0CBE-724E-88FE-413D54D4334E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6566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5F069-E99F-F775-777E-25763CDBE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E1E15EF-41CF-AFB5-AA85-23B03D20FF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07845C9-8F25-7061-AD1C-E193FC36E3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655062A-0BD5-CE30-5A8E-98F7ED4797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196B2-0CBE-724E-88FE-413D54D4334E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2544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DBC95-1837-BEEE-139D-80A81EFC4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974A51E-E3E5-F850-F3FC-CF822EE543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FC75259-93A0-2AD4-0B1C-9CA10D6F61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A2DE5B1-BBB4-BAED-6728-A7A92493A5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196B2-0CBE-724E-88FE-413D54D4334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6943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FFC5FC-0C64-5E1C-0364-0C8577885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FFF4D43-054C-94B5-DC4D-9AD4BB3C25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2816189-189E-71BF-AF7E-608D51BEE3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397EE47-498F-F72A-D452-024A5D65C7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196B2-0CBE-724E-88FE-413D54D4334E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7860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AE8E4A-5F36-90E8-7DA9-F30C00B71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CD0CB99-8210-C52D-0E05-674CD6C46E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CABFF96-C054-005F-6621-B16E7052C8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9E200AD-E2AC-4A9D-60CB-CFC2B12265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196B2-0CBE-724E-88FE-413D54D4334E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4156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80985BED-3F44-B1E9-0B09-BDBBEC1BD2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91" y="32"/>
            <a:ext cx="12175904" cy="6848946"/>
          </a:xfrm>
          <a:prstGeom prst="rect">
            <a:avLst/>
          </a:prstGeom>
        </p:spPr>
      </p:pic>
      <p:pic>
        <p:nvPicPr>
          <p:cNvPr id="9" name="図 8" descr="時計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01D869B-F50B-7A6F-1654-9D8C8654FA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4909" y="2157750"/>
            <a:ext cx="2193343" cy="973205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77B3A17-5000-4D76-24C1-FEC732134590}"/>
              </a:ext>
            </a:extLst>
          </p:cNvPr>
          <p:cNvSpPr txBox="1"/>
          <p:nvPr userDrawn="1"/>
        </p:nvSpPr>
        <p:spPr>
          <a:xfrm>
            <a:off x="10896598" y="6423319"/>
            <a:ext cx="11450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Artist by MOTAS.</a:t>
            </a:r>
            <a:endParaRPr kumimoji="1" lang="ja-JP" altLang="en-US" sz="90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11" name="図 10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AAD7CB6-0120-742D-B88E-D6D6ACD38B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3190" y="6278837"/>
            <a:ext cx="4320000" cy="28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22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EA3C1F71-7F35-0FC1-3B18-7FBB64958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2" y="4136"/>
            <a:ext cx="12178800" cy="6845018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E6BB05C-219E-41DA-616B-3F2DEC15CC7C}"/>
              </a:ext>
            </a:extLst>
          </p:cNvPr>
          <p:cNvSpPr txBox="1"/>
          <p:nvPr userDrawn="1"/>
        </p:nvSpPr>
        <p:spPr>
          <a:xfrm>
            <a:off x="507745" y="423697"/>
            <a:ext cx="61929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200" b="1">
                <a:solidFill>
                  <a:schemeClr val="bg1"/>
                </a:solidFill>
                <a:latin typeface="Avenir Next Demi Bold" panose="020B0503020202020204" pitchFamily="34" charset="0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29179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7305594-B967-C48B-E8AE-74ED5DA079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4291" y="1981685"/>
            <a:ext cx="3596993" cy="289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236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77EC361-B24E-8CCB-61E3-778EEF8810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2437" y="5525286"/>
            <a:ext cx="1257707" cy="101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51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D61FDB29-5AF5-1BCC-1CFD-FA610DD723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821" y="0"/>
            <a:ext cx="11666358" cy="5978633"/>
          </a:xfrm>
          <a:prstGeom prst="rect">
            <a:avLst/>
          </a:prstGeom>
        </p:spPr>
      </p:pic>
      <p:pic>
        <p:nvPicPr>
          <p:cNvPr id="3" name="図 2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D53C919-00E5-9EFE-97EE-22F00A7EE2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2437" y="5525286"/>
            <a:ext cx="1257707" cy="101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69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B824F37-6DBF-1363-22CC-5F04BD2149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0" y="-2807"/>
            <a:ext cx="12177107" cy="684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86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189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4B2842B-D65D-F049-124D-5357D5632B19}"/>
              </a:ext>
            </a:extLst>
          </p:cNvPr>
          <p:cNvSpPr txBox="1"/>
          <p:nvPr/>
        </p:nvSpPr>
        <p:spPr>
          <a:xfrm>
            <a:off x="0" y="96777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桜十字グループ</a:t>
            </a:r>
            <a:r>
              <a:rPr kumimoji="1" lang="en-US" altLang="ja-JP" sz="28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AI</a:t>
            </a:r>
            <a:r>
              <a:rPr kumimoji="1" lang="ja-JP" altLang="en-US" sz="28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研修</a:t>
            </a:r>
            <a:r>
              <a:rPr kumimoji="1" lang="ja-JP" altLang="en-US" sz="2800" b="1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の概要</a:t>
            </a:r>
            <a:r>
              <a:rPr kumimoji="1" lang="ja-JP" altLang="en-US" sz="28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（計画書）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8443DC9-765D-E985-B3B0-B331660C4BC4}"/>
              </a:ext>
            </a:extLst>
          </p:cNvPr>
          <p:cNvSpPr txBox="1"/>
          <p:nvPr/>
        </p:nvSpPr>
        <p:spPr>
          <a:xfrm>
            <a:off x="9312355" y="3493742"/>
            <a:ext cx="2879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2024</a:t>
            </a:r>
            <a:r>
              <a:rPr kumimoji="1" lang="ja-JP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年</a:t>
            </a:r>
            <a:r>
              <a:rPr kumimoji="1" lang="en-US" altLang="ja-JP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9⽉18⽇</a:t>
            </a:r>
            <a:endParaRPr kumimoji="1" lang="ja-JP" altLang="en-US" sz="1600" b="1">
              <a:solidFill>
                <a:schemeClr val="tx1">
                  <a:lumMod val="65000"/>
                  <a:lumOff val="3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7871D5E-BDF3-FDD4-6DB8-C61C87FAE4A4}"/>
              </a:ext>
            </a:extLst>
          </p:cNvPr>
          <p:cNvSpPr txBox="1"/>
          <p:nvPr/>
        </p:nvSpPr>
        <p:spPr>
          <a:xfrm>
            <a:off x="9312355" y="2874744"/>
            <a:ext cx="2879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医療法人 桜十字　</a:t>
            </a:r>
          </a:p>
          <a:p>
            <a:pPr algn="just"/>
            <a:r>
              <a:rPr kumimoji="1" lang="ja-JP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総務⼈事部</a:t>
            </a:r>
          </a:p>
        </p:txBody>
      </p:sp>
      <p:pic>
        <p:nvPicPr>
          <p:cNvPr id="2" name="図 1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CFCFDCA-D5F4-8324-3855-ABE1E5F26A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377" y="173369"/>
            <a:ext cx="1741900" cy="69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66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4C63AB3-670F-9D3D-DC6D-5859C0DFBA92}"/>
              </a:ext>
            </a:extLst>
          </p:cNvPr>
          <p:cNvSpPr txBox="1"/>
          <p:nvPr/>
        </p:nvSpPr>
        <p:spPr>
          <a:xfrm>
            <a:off x="4474028" y="2022374"/>
            <a:ext cx="6097978" cy="280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000" b="1" dirty="0">
                <a:solidFill>
                  <a:srgbClr val="0287FC"/>
                </a:solidFill>
                <a:latin typeface="Source Sans Pro" panose="020F0502020204030204" pitchFamily="34" charset="0"/>
                <a:ea typeface="Yu Gothic Pr6N B" panose="020B0400000000000000" pitchFamily="34" charset="-128"/>
                <a:cs typeface="Source Sans Pro" panose="020F0502020204030204" pitchFamily="34" charset="0"/>
              </a:rPr>
              <a:t>0</a:t>
            </a:r>
            <a:r>
              <a:rPr lang="ja-JP" altLang="en-US" sz="2000" b="1">
                <a:solidFill>
                  <a:srgbClr val="0287FC"/>
                </a:solidFill>
                <a:latin typeface="Source Sans Pro" panose="020F0502020204030204" pitchFamily="34" charset="0"/>
                <a:ea typeface="Yu Gothic Pr6N B" panose="020B0400000000000000" pitchFamily="34" charset="-128"/>
                <a:cs typeface="Source Sans Pro" panose="020F0502020204030204" pitchFamily="34" charset="0"/>
              </a:rPr>
              <a:t>1</a:t>
            </a:r>
            <a:r>
              <a:rPr lang="en-US" altLang="ja-JP" sz="2000" b="1" dirty="0">
                <a:solidFill>
                  <a:srgbClr val="0287FC"/>
                </a:solidFill>
                <a:latin typeface="Source Sans Pro" panose="020F0502020204030204" pitchFamily="34" charset="0"/>
                <a:ea typeface="Yu Gothic Pr6N B" panose="020B0400000000000000" pitchFamily="34" charset="-128"/>
                <a:cs typeface="Source Sans Pro" panose="020F0502020204030204" pitchFamily="34" charset="0"/>
              </a:rPr>
              <a:t> </a:t>
            </a:r>
            <a:r>
              <a:rPr lang="ja-JP" altLang="en-US" sz="2000" b="1">
                <a:latin typeface="Yu Gothic Pr6N B" panose="020B0400000000000000" pitchFamily="34" charset="-128"/>
                <a:ea typeface="Yu Gothic Pr6N B" panose="020B0400000000000000" pitchFamily="34" charset="-128"/>
              </a:rPr>
              <a:t>会社情報</a:t>
            </a:r>
          </a:p>
          <a:p>
            <a:pPr>
              <a:lnSpc>
                <a:spcPct val="150000"/>
              </a:lnSpc>
            </a:pPr>
            <a:r>
              <a:rPr lang="en-US" altLang="ja-JP" sz="2000" b="1" dirty="0">
                <a:solidFill>
                  <a:srgbClr val="0287F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0</a:t>
            </a:r>
            <a:r>
              <a:rPr lang="ja-JP" altLang="en-US" sz="2000" b="1">
                <a:solidFill>
                  <a:srgbClr val="0287FC"/>
                </a:solidFill>
                <a:latin typeface="Source Sans Pro" panose="020B0503030403020204" pitchFamily="34" charset="0"/>
                <a:ea typeface="Yu Gothic Pr6N B" panose="020B0400000000000000" pitchFamily="34" charset="-128"/>
              </a:rPr>
              <a:t>2</a:t>
            </a:r>
            <a:r>
              <a:rPr lang="en-US" altLang="ja-JP" sz="2000" b="1" dirty="0">
                <a:solidFill>
                  <a:srgbClr val="0287F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ja-JP" altLang="en-US" sz="2000" b="1">
                <a:latin typeface="Yu Gothic Pr6N B" panose="020B0400000000000000" pitchFamily="34" charset="-128"/>
                <a:ea typeface="Yu Gothic Pr6N B" panose="020B0400000000000000" pitchFamily="34" charset="-128"/>
              </a:rPr>
              <a:t>ミッション・ビジョン・バリュー</a:t>
            </a:r>
          </a:p>
          <a:p>
            <a:pPr>
              <a:lnSpc>
                <a:spcPct val="150000"/>
              </a:lnSpc>
            </a:pPr>
            <a:r>
              <a:rPr lang="en-US" altLang="ja-JP" sz="2000" b="1" dirty="0">
                <a:solidFill>
                  <a:srgbClr val="0287F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0</a:t>
            </a:r>
            <a:r>
              <a:rPr lang="ja-JP" altLang="en-US" sz="2000" b="1">
                <a:solidFill>
                  <a:srgbClr val="0287FC"/>
                </a:solidFill>
                <a:latin typeface="Source Sans Pro" panose="020B0503030403020204" pitchFamily="34" charset="0"/>
                <a:ea typeface="Yu Gothic Pr6N B" panose="020B0400000000000000" pitchFamily="34" charset="-128"/>
              </a:rPr>
              <a:t>3</a:t>
            </a:r>
            <a:r>
              <a:rPr lang="en-US" altLang="ja-JP" sz="2000" b="1" dirty="0">
                <a:solidFill>
                  <a:srgbClr val="0287F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ja-JP" altLang="en-US" sz="2000" b="1">
                <a:latin typeface="Yu Gothic Pr6N B" panose="020B0400000000000000" pitchFamily="34" charset="-128"/>
                <a:ea typeface="Yu Gothic Pr6N B" panose="020B0400000000000000" pitchFamily="34" charset="-128"/>
              </a:rPr>
              <a:t>事業概要</a:t>
            </a:r>
          </a:p>
          <a:p>
            <a:pPr>
              <a:lnSpc>
                <a:spcPct val="150000"/>
              </a:lnSpc>
            </a:pPr>
            <a:r>
              <a:rPr lang="en-US" altLang="ja-JP" sz="2000" b="1" dirty="0">
                <a:solidFill>
                  <a:srgbClr val="0287F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0</a:t>
            </a:r>
            <a:r>
              <a:rPr lang="ja-JP" altLang="en-US" sz="2000" b="1">
                <a:solidFill>
                  <a:srgbClr val="0287FC"/>
                </a:solidFill>
                <a:latin typeface="Source Sans Pro" panose="020B0503030403020204" pitchFamily="34" charset="0"/>
                <a:ea typeface="Yu Gothic Pr6N B" panose="020B0400000000000000" pitchFamily="34" charset="-128"/>
              </a:rPr>
              <a:t>4</a:t>
            </a:r>
            <a:r>
              <a:rPr lang="en-US" altLang="ja-JP" sz="2000" b="1" dirty="0">
                <a:solidFill>
                  <a:srgbClr val="0287F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ja-JP" altLang="en-US" sz="2000" b="1">
                <a:latin typeface="Yu Gothic Pr6N B" panose="020B0400000000000000" pitchFamily="34" charset="-128"/>
                <a:ea typeface="Yu Gothic Pr6N B" panose="020B0400000000000000" pitchFamily="34" charset="-128"/>
              </a:rPr>
              <a:t>自社サービス紹介</a:t>
            </a:r>
          </a:p>
          <a:p>
            <a:pPr>
              <a:lnSpc>
                <a:spcPct val="150000"/>
              </a:lnSpc>
            </a:pPr>
            <a:r>
              <a:rPr lang="en-US" altLang="ja-JP" sz="2000" b="1" dirty="0">
                <a:solidFill>
                  <a:srgbClr val="0287F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0</a:t>
            </a:r>
            <a:r>
              <a:rPr lang="ja-JP" altLang="en-US" sz="2000" b="1">
                <a:solidFill>
                  <a:srgbClr val="0287FC"/>
                </a:solidFill>
                <a:latin typeface="Source Sans Pro" panose="020B0503030403020204" pitchFamily="34" charset="0"/>
                <a:ea typeface="Yu Gothic Pr6N B" panose="020B0400000000000000" pitchFamily="34" charset="-128"/>
              </a:rPr>
              <a:t>5</a:t>
            </a:r>
            <a:r>
              <a:rPr lang="en-US" altLang="ja-JP" sz="2000" b="1" dirty="0">
                <a:solidFill>
                  <a:srgbClr val="0287F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ja-JP" altLang="en-US" sz="2000" b="1">
                <a:latin typeface="Yu Gothic Pr6N B" panose="020B0400000000000000" pitchFamily="34" charset="-128"/>
                <a:ea typeface="Yu Gothic Pr6N B" panose="020B0400000000000000" pitchFamily="34" charset="-128"/>
              </a:rPr>
              <a:t>社員紹介</a:t>
            </a:r>
          </a:p>
          <a:p>
            <a:pPr>
              <a:lnSpc>
                <a:spcPct val="150000"/>
              </a:lnSpc>
            </a:pPr>
            <a:r>
              <a:rPr lang="en-US" altLang="ja-JP" sz="2000" b="1" dirty="0">
                <a:solidFill>
                  <a:srgbClr val="0287F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0</a:t>
            </a:r>
            <a:r>
              <a:rPr lang="ja-JP" altLang="en-US" sz="2000" b="1">
                <a:solidFill>
                  <a:srgbClr val="0287FC"/>
                </a:solidFill>
                <a:latin typeface="Source Sans Pro" panose="020B0503030403020204" pitchFamily="34" charset="0"/>
                <a:ea typeface="Yu Gothic Pr6N B" panose="020B0400000000000000" pitchFamily="34" charset="-128"/>
              </a:rPr>
              <a:t>6</a:t>
            </a:r>
            <a:r>
              <a:rPr lang="en-US" altLang="ja-JP" sz="2000" b="1" dirty="0">
                <a:solidFill>
                  <a:srgbClr val="0287F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ja-JP" altLang="en-US" sz="2000" b="1">
                <a:latin typeface="Yu Gothic Pr6N B" panose="020B0400000000000000" pitchFamily="34" charset="-128"/>
                <a:ea typeface="Yu Gothic Pr6N B" panose="020B0400000000000000" pitchFamily="34" charset="-128"/>
              </a:rPr>
              <a:t>社員紹介</a:t>
            </a:r>
          </a:p>
        </p:txBody>
      </p:sp>
    </p:spTree>
    <p:extLst>
      <p:ext uri="{BB962C8B-B14F-4D97-AF65-F5344CB8AC3E}">
        <p14:creationId xmlns:p14="http://schemas.microsoft.com/office/powerpoint/2010/main" val="119383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3ECDD-090A-4FDF-F016-708DE8A2D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0D711FF-D24B-48D9-0305-7E5E64FD69F6}"/>
              </a:ext>
            </a:extLst>
          </p:cNvPr>
          <p:cNvSpPr txBox="1"/>
          <p:nvPr/>
        </p:nvSpPr>
        <p:spPr>
          <a:xfrm>
            <a:off x="5319856" y="1747871"/>
            <a:ext cx="3491345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3000" b="1" dirty="0">
                <a:solidFill>
                  <a:srgbClr val="0287FC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</a:t>
            </a:r>
            <a:r>
              <a:rPr lang="ja-JP" altLang="en-US" sz="13000" b="1">
                <a:solidFill>
                  <a:srgbClr val="0287FC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19827CC-B3E9-F8F1-C8FD-675A651F7614}"/>
              </a:ext>
            </a:extLst>
          </p:cNvPr>
          <p:cNvSpPr txBox="1"/>
          <p:nvPr/>
        </p:nvSpPr>
        <p:spPr>
          <a:xfrm>
            <a:off x="5319856" y="3444410"/>
            <a:ext cx="6097978" cy="62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b="1">
                <a:latin typeface="Yu Gothic Pr6N B" panose="020B0400000000000000" pitchFamily="34" charset="-128"/>
                <a:ea typeface="Yu Gothic Pr6N B" panose="020B0400000000000000" pitchFamily="34" charset="-128"/>
              </a:rPr>
              <a:t>ミッション・ビジョン・バリュー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987775A-B99B-EBFE-50CF-5CA685701BFD}"/>
              </a:ext>
            </a:extLst>
          </p:cNvPr>
          <p:cNvSpPr txBox="1"/>
          <p:nvPr/>
        </p:nvSpPr>
        <p:spPr>
          <a:xfrm>
            <a:off x="5319856" y="4143351"/>
            <a:ext cx="61929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ja-JP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Demi Bold" panose="020B0503020202020204" pitchFamily="34" charset="0"/>
              </a:rPr>
              <a:t>Mission/Vision/Value</a:t>
            </a:r>
            <a:endParaRPr lang="ja-JP" altLang="en-US" sz="2400" b="1">
              <a:solidFill>
                <a:schemeClr val="tx1">
                  <a:lumMod val="50000"/>
                  <a:lumOff val="50000"/>
                </a:schemeClr>
              </a:solidFill>
              <a:latin typeface="Avenir Next Demi Bold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620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8460D-3DF1-2708-24A5-8C05265A4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AFB56966-74F5-D589-36C8-F2A074C69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535" y="1504753"/>
            <a:ext cx="4924606" cy="326828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35278AE-6B32-CAF3-65DB-B52EBE6960CD}"/>
              </a:ext>
            </a:extLst>
          </p:cNvPr>
          <p:cNvSpPr txBox="1"/>
          <p:nvPr/>
        </p:nvSpPr>
        <p:spPr>
          <a:xfrm>
            <a:off x="5839971" y="2138069"/>
            <a:ext cx="4675629" cy="2546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ja-JP" altLang="en-US"/>
              <a:t>デザインは表面的なものではなく、受け取り手によって感じる価値が変わるもの。私たちは見た目にこだわるだけではなく、デザインによって生まれる体験の価値を最大限に引き出し、新しい価値にあふれた世界を作ることをミッションとしています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400DF54-7797-647C-584B-F8B3FF74DB88}"/>
              </a:ext>
            </a:extLst>
          </p:cNvPr>
          <p:cNvSpPr txBox="1"/>
          <p:nvPr/>
        </p:nvSpPr>
        <p:spPr>
          <a:xfrm>
            <a:off x="5839971" y="1648350"/>
            <a:ext cx="53614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Yu Gothic Pr6N B" panose="020B0400000000000000" pitchFamily="34" charset="-128"/>
                <a:ea typeface="Yu Gothic Pr6N B" panose="020B0400000000000000" pitchFamily="34" charset="-128"/>
              </a:rPr>
              <a:t>すべてのデザインにコト体験を。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9BD81B1-BA74-651E-E0A0-23BD45B80333}"/>
              </a:ext>
            </a:extLst>
          </p:cNvPr>
          <p:cNvSpPr txBox="1"/>
          <p:nvPr/>
        </p:nvSpPr>
        <p:spPr>
          <a:xfrm>
            <a:off x="6662057" y="6274287"/>
            <a:ext cx="3734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" altLang="ja-JP" sz="1400" b="1" dirty="0">
                <a:latin typeface="Avenir Next Demi Bold" panose="020B0503020202020204" pitchFamily="34" charset="0"/>
              </a:rPr>
              <a:t>Mission/Vision/Value</a:t>
            </a:r>
            <a:endParaRPr lang="ja-JP" altLang="en-US" sz="1400" b="1">
              <a:latin typeface="Avenir Next Demi Bold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8D91EB-2A5D-A243-5C0E-266A7C3FD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3A72F1C-B5AD-83C0-293A-670B3A7F9675}"/>
              </a:ext>
            </a:extLst>
          </p:cNvPr>
          <p:cNvSpPr txBox="1"/>
          <p:nvPr/>
        </p:nvSpPr>
        <p:spPr>
          <a:xfrm>
            <a:off x="6662057" y="6274287"/>
            <a:ext cx="3734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" altLang="ja-JP" sz="1400" b="1" dirty="0">
                <a:latin typeface="Avenir Next Demi Bold" panose="020B0503020202020204" pitchFamily="34" charset="0"/>
              </a:rPr>
              <a:t>Mission/Vision/Value</a:t>
            </a:r>
            <a:endParaRPr lang="ja-JP" altLang="en-US" sz="1400" b="1">
              <a:latin typeface="Avenir Next Demi Bold" panose="020B0503020202020204" pitchFamily="34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5E6E812-2C4E-1B11-2F34-3234B0478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535" y="1504753"/>
            <a:ext cx="4924606" cy="326828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66205E0-71FA-D182-834F-C44CF57B176C}"/>
              </a:ext>
            </a:extLst>
          </p:cNvPr>
          <p:cNvSpPr txBox="1"/>
          <p:nvPr/>
        </p:nvSpPr>
        <p:spPr>
          <a:xfrm>
            <a:off x="5839971" y="2138069"/>
            <a:ext cx="4675629" cy="2546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ja-JP" altLang="en-US">
                <a:solidFill>
                  <a:schemeClr val="bg1"/>
                </a:solidFill>
              </a:rPr>
              <a:t>デザインは表面的なものではなく、受け取り手によって感じる価値が変わるもの。私たちは見た目にこだわるだけではなく、デザインによって生まれる体験の価値を最大限に引き出し、新しい価値にあふれた世界を作ることをミッションとしています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2442718-6FA5-C973-812A-821E7D4AE6DA}"/>
              </a:ext>
            </a:extLst>
          </p:cNvPr>
          <p:cNvSpPr txBox="1"/>
          <p:nvPr/>
        </p:nvSpPr>
        <p:spPr>
          <a:xfrm>
            <a:off x="5839971" y="1648350"/>
            <a:ext cx="53614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>
                <a:solidFill>
                  <a:schemeClr val="bg1"/>
                </a:solidFill>
                <a:latin typeface="Yu Gothic Pr6N B" panose="020B0400000000000000" pitchFamily="34" charset="-128"/>
                <a:ea typeface="Yu Gothic Pr6N B" panose="020B0400000000000000" pitchFamily="34" charset="-128"/>
              </a:rPr>
              <a:t>すべてのデザインにコト体験を。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93E6CB6-3FD3-5F94-EEED-A37B8D030CB4}"/>
              </a:ext>
            </a:extLst>
          </p:cNvPr>
          <p:cNvSpPr txBox="1"/>
          <p:nvPr/>
        </p:nvSpPr>
        <p:spPr>
          <a:xfrm>
            <a:off x="463008" y="6190207"/>
            <a:ext cx="7156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>
                <a:latin typeface="Yu Gothic" panose="020B0400000000000000" pitchFamily="34" charset="-128"/>
                <a:ea typeface="Yu Gothic" panose="020B0400000000000000" pitchFamily="34" charset="-128"/>
              </a:rPr>
              <a:t>桜十字グループ</a:t>
            </a:r>
            <a:r>
              <a:rPr kumimoji="1" lang="en-US" altLang="ja-JP" sz="2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 AI</a:t>
            </a:r>
            <a:r>
              <a:rPr kumimoji="1" lang="ja-JP" altLang="en-US" sz="2800" b="1">
                <a:latin typeface="Yu Gothic" panose="020B0400000000000000" pitchFamily="34" charset="-128"/>
                <a:ea typeface="Yu Gothic" panose="020B0400000000000000" pitchFamily="34" charset="-128"/>
              </a:rPr>
              <a:t>研修の概要（計画書）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DFC3D82-7035-FD20-646C-C2A6896276F8}"/>
              </a:ext>
            </a:extLst>
          </p:cNvPr>
          <p:cNvSpPr txBox="1"/>
          <p:nvPr/>
        </p:nvSpPr>
        <p:spPr>
          <a:xfrm>
            <a:off x="6662057" y="6274287"/>
            <a:ext cx="3734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" altLang="ja-JP" sz="1400" b="1" dirty="0">
                <a:latin typeface="Avenir Next Demi Bold" panose="020B0503020202020204" pitchFamily="34" charset="0"/>
              </a:rPr>
              <a:t>Mission/Vision/Value</a:t>
            </a:r>
            <a:endParaRPr lang="ja-JP" altLang="en-US" sz="1400" b="1">
              <a:latin typeface="Avenir Next Demi Bold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652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16771-CB56-7D32-1537-5F2CA64F2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3A4EAC26-D847-DFD9-AABF-AE2CF6245E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8396" y="625324"/>
            <a:ext cx="1775201" cy="707681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8F3AE11-F97E-AF39-562C-E21EE6FFF149}"/>
              </a:ext>
            </a:extLst>
          </p:cNvPr>
          <p:cNvSpPr txBox="1"/>
          <p:nvPr/>
        </p:nvSpPr>
        <p:spPr>
          <a:xfrm>
            <a:off x="2852345" y="6323122"/>
            <a:ext cx="6487305" cy="301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1000" dirty="0">
                <a:latin typeface="Yu Gothic" panose="020B0400000000000000" pitchFamily="34" charset="-128"/>
                <a:ea typeface="Yu Gothic" panose="020B0400000000000000" pitchFamily="34" charset="-128"/>
              </a:rPr>
              <a:t>Copyright © 2025 </a:t>
            </a:r>
            <a:r>
              <a:rPr lang="en-US" altLang="ja-JP" sz="1000" dirty="0" err="1">
                <a:latin typeface="Yu Gothic" panose="020B0400000000000000" pitchFamily="34" charset="-128"/>
                <a:ea typeface="Yu Gothic" panose="020B0400000000000000" pitchFamily="34" charset="-128"/>
              </a:rPr>
              <a:t>Sakurajyuji</a:t>
            </a:r>
            <a:r>
              <a:rPr lang="en-US" altLang="ja-JP" sz="1000" dirty="0">
                <a:latin typeface="Yu Gothic" panose="020B0400000000000000" pitchFamily="34" charset="-128"/>
                <a:ea typeface="Yu Gothic" panose="020B0400000000000000" pitchFamily="34" charset="-128"/>
              </a:rPr>
              <a:t>.</a:t>
            </a:r>
            <a:endParaRPr lang="ja-JP" altLang="en-US" sz="100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6635C69-7DB6-84BC-3CFC-016578F2648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9998" y="2094984"/>
            <a:ext cx="4572000" cy="312516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CDFA78D-89B8-2F29-A276-2B1978B2CA3C}"/>
              </a:ext>
            </a:extLst>
          </p:cNvPr>
          <p:cNvSpPr txBox="1"/>
          <p:nvPr/>
        </p:nvSpPr>
        <p:spPr>
          <a:xfrm>
            <a:off x="3047007" y="1544982"/>
            <a:ext cx="6097978" cy="426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6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人生</a:t>
            </a:r>
            <a:r>
              <a:rPr lang="en-US" altLang="ja-JP" sz="16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</a:t>
            </a:r>
            <a:r>
              <a:rPr lang="ja-JP" altLang="en-US" sz="16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年時代の生きるを満たす。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950FCE8-1649-0DFE-06EA-716419E20248}"/>
              </a:ext>
            </a:extLst>
          </p:cNvPr>
          <p:cNvSpPr txBox="1"/>
          <p:nvPr/>
        </p:nvSpPr>
        <p:spPr>
          <a:xfrm>
            <a:off x="3047008" y="2658685"/>
            <a:ext cx="6097978" cy="575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100">
                <a:solidFill>
                  <a:schemeClr val="bg1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どこまでも人を見つめ、街と未来を見据える。</a:t>
            </a:r>
            <a:endParaRPr lang="en-US" altLang="ja-JP" sz="1100" dirty="0">
              <a:solidFill>
                <a:schemeClr val="bg1"/>
              </a:solidFill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100">
                <a:solidFill>
                  <a:schemeClr val="bg1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桜十字グループは「ウェルビーイング・フロンティア」を目指します。</a:t>
            </a:r>
          </a:p>
        </p:txBody>
      </p:sp>
    </p:spTree>
    <p:extLst>
      <p:ext uri="{BB962C8B-B14F-4D97-AF65-F5344CB8AC3E}">
        <p14:creationId xmlns:p14="http://schemas.microsoft.com/office/powerpoint/2010/main" val="2356572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7C35D4-1209-AFE1-F346-8FC5989F3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A67B681-F354-DE5E-45A5-3ACFD819434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8369" y="1612917"/>
            <a:ext cx="2115260" cy="843245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F9C5C0F-4283-D9F8-B5AA-B8FCBF5C59C4}"/>
              </a:ext>
            </a:extLst>
          </p:cNvPr>
          <p:cNvSpPr txBox="1"/>
          <p:nvPr/>
        </p:nvSpPr>
        <p:spPr>
          <a:xfrm>
            <a:off x="2852345" y="6323122"/>
            <a:ext cx="6487305" cy="301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1000" dirty="0">
                <a:latin typeface="Yu Gothic" panose="020B0400000000000000" pitchFamily="34" charset="-128"/>
                <a:ea typeface="Yu Gothic" panose="020B0400000000000000" pitchFamily="34" charset="-128"/>
              </a:rPr>
              <a:t>Copyright © 2025 </a:t>
            </a:r>
            <a:r>
              <a:rPr lang="en-US" altLang="ja-JP" sz="1000" dirty="0" err="1">
                <a:latin typeface="Yu Gothic" panose="020B0400000000000000" pitchFamily="34" charset="-128"/>
                <a:ea typeface="Yu Gothic" panose="020B0400000000000000" pitchFamily="34" charset="-128"/>
              </a:rPr>
              <a:t>Sakurajyuji</a:t>
            </a:r>
            <a:r>
              <a:rPr lang="en-US" altLang="ja-JP" sz="1000" dirty="0">
                <a:latin typeface="Yu Gothic" panose="020B0400000000000000" pitchFamily="34" charset="-128"/>
                <a:ea typeface="Yu Gothic" panose="020B0400000000000000" pitchFamily="34" charset="-128"/>
              </a:rPr>
              <a:t>.</a:t>
            </a:r>
            <a:endParaRPr lang="ja-JP" altLang="en-US" sz="100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F37A798-C014-1792-423E-A05A605455BD}"/>
              </a:ext>
            </a:extLst>
          </p:cNvPr>
          <p:cNvSpPr txBox="1"/>
          <p:nvPr/>
        </p:nvSpPr>
        <p:spPr>
          <a:xfrm>
            <a:off x="2852346" y="2580900"/>
            <a:ext cx="6487305" cy="385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40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東京都港区麻布台</a:t>
            </a:r>
            <a:r>
              <a:rPr lang="en-US" altLang="ja-JP" sz="140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</a:t>
            </a:r>
            <a:r>
              <a:rPr lang="ja-JP" altLang="en-US" sz="140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丁目</a:t>
            </a:r>
            <a:r>
              <a:rPr lang="en-US" altLang="ja-JP" sz="140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3</a:t>
            </a:r>
            <a:r>
              <a:rPr lang="ja-JP" altLang="en-US" sz="140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番</a:t>
            </a:r>
            <a:r>
              <a:rPr lang="en-US" altLang="ja-JP" sz="140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</a:t>
            </a:r>
            <a:r>
              <a:rPr lang="ja-JP" altLang="en-US" sz="140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号</a:t>
            </a:r>
            <a:r>
              <a:rPr lang="en-US" altLang="ja-JP" sz="140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ja-JP" altLang="en-US" sz="140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麻布台ヒルズ森</a:t>
            </a:r>
            <a:r>
              <a:rPr lang="en-US" altLang="ja-JP" sz="140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JP</a:t>
            </a:r>
            <a:r>
              <a:rPr lang="ja-JP" altLang="en-US" sz="140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タワー</a:t>
            </a:r>
            <a:r>
              <a:rPr lang="en-US" altLang="ja-JP" sz="140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27</a:t>
            </a:r>
            <a:r>
              <a:rPr lang="ja-JP" altLang="en-US" sz="140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階</a:t>
            </a:r>
          </a:p>
        </p:txBody>
      </p:sp>
    </p:spTree>
    <p:extLst>
      <p:ext uri="{BB962C8B-B14F-4D97-AF65-F5344CB8AC3E}">
        <p14:creationId xmlns:p14="http://schemas.microsoft.com/office/powerpoint/2010/main" val="152724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rmat_E麻布台0321" id="{43AFC4BC-5938-CA4F-AEBD-7F3D98FA8FE0}" vid="{EE27C1AD-8E29-6349-84B4-17F387D6FAAB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format_E_azabu2504</Template>
  <TotalTime>1</TotalTime>
  <Words>270</Words>
  <Application>Microsoft Office PowerPoint</Application>
  <PresentationFormat>ワイド画面</PresentationFormat>
  <Paragraphs>34</Paragraphs>
  <Slides>7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5" baseType="lpstr">
      <vt:lpstr>Avenir Next Demi Bold</vt:lpstr>
      <vt:lpstr>Source Sans Pro</vt:lpstr>
      <vt:lpstr>Yu Gothic Medium</vt:lpstr>
      <vt:lpstr>Yu Gothic Pr6N B</vt:lpstr>
      <vt:lpstr>Yu Gothic</vt:lpstr>
      <vt:lpstr>Yu Gothic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KMI21N0003</dc:creator>
  <cp:lastModifiedBy>KMI21N0003</cp:lastModifiedBy>
  <cp:revision>3</cp:revision>
  <dcterms:created xsi:type="dcterms:W3CDTF">2025-04-14T03:43:13Z</dcterms:created>
  <dcterms:modified xsi:type="dcterms:W3CDTF">2025-04-14T03:51:23Z</dcterms:modified>
</cp:coreProperties>
</file>