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6"/>
    <a:srgbClr val="009EF0"/>
    <a:srgbClr val="E15547"/>
    <a:srgbClr val="FFE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50" autoAdjust="0"/>
    <p:restoredTop sz="95151" autoAdjust="0"/>
  </p:normalViewPr>
  <p:slideViewPr>
    <p:cSldViewPr snapToGrid="0">
      <p:cViewPr varScale="1">
        <p:scale>
          <a:sx n="133" d="100"/>
          <a:sy n="133" d="100"/>
        </p:scale>
        <p:origin x="593" y="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3703B-2B38-364F-9CE4-9A2A06C25C46}" type="datetimeFigureOut">
              <a:rPr kumimoji="1" lang="ja-JP" altLang="en-US" smtClean="0"/>
              <a:t>2026/1/7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196B2-0CBE-724E-88FE-413D54D433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5451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196B2-0CBE-724E-88FE-413D54D4334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8916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43F6BDEC-C997-18C9-6A71-DD91564D8A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208110" cy="6858000"/>
          </a:xfrm>
          <a:prstGeom prst="rect">
            <a:avLst/>
          </a:prstGeom>
        </p:spPr>
      </p:pic>
      <p:pic>
        <p:nvPicPr>
          <p:cNvPr id="8" name="図 7" descr="アイコ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4EFE035-DF57-237D-2F27-4F1A80DA70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22611" y="1279051"/>
            <a:ext cx="3933059" cy="3165065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9BA216E-8CBD-4A5B-113E-7EAF1D39F6B9}"/>
              </a:ext>
            </a:extLst>
          </p:cNvPr>
          <p:cNvSpPr txBox="1"/>
          <p:nvPr userDrawn="1"/>
        </p:nvSpPr>
        <p:spPr>
          <a:xfrm rot="5400000">
            <a:off x="11115171" y="2947829"/>
            <a:ext cx="11450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Artist by MOTAS.</a:t>
            </a:r>
            <a:endParaRPr kumimoji="1" lang="ja-JP" altLang="en-US" sz="900" b="1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5122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挿絵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FA3311CB-4D70-1923-1798-0661BFBE38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5856" y="4640058"/>
            <a:ext cx="12303027" cy="2220973"/>
          </a:xfrm>
          <a:prstGeom prst="rect">
            <a:avLst/>
          </a:prstGeom>
        </p:spPr>
      </p:pic>
      <p:pic>
        <p:nvPicPr>
          <p:cNvPr id="8" name="図 7" descr="時計, 挿絵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C4C5B7A1-171F-7A00-375C-B62538D026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29708" y="355875"/>
            <a:ext cx="966563" cy="42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79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2E62D97F-D830-378A-F99A-DDE67E4589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223750" cy="6866788"/>
          </a:xfrm>
          <a:prstGeom prst="rect">
            <a:avLst/>
          </a:prstGeom>
        </p:spPr>
      </p:pic>
      <p:pic>
        <p:nvPicPr>
          <p:cNvPr id="3" name="図 2" descr="時計, 挿絵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CE74696B-370B-E931-2773-F1526493E2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29708" y="355875"/>
            <a:ext cx="966563" cy="42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67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時計, 挿絵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9D161591-50D4-A112-5783-21A16C91DA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9708" y="355875"/>
            <a:ext cx="966563" cy="42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533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時計, 挿絵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C967ECFA-E92F-56A9-E71B-4D6A62D869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8443" y="118772"/>
            <a:ext cx="858372" cy="377164"/>
          </a:xfrm>
          <a:prstGeom prst="rect">
            <a:avLst/>
          </a:prstGeom>
        </p:spPr>
      </p:pic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7785BB79-7AA4-167D-1BEF-7E12B58E8924}"/>
              </a:ext>
            </a:extLst>
          </p:cNvPr>
          <p:cNvCxnSpPr>
            <a:cxnSpLocks/>
          </p:cNvCxnSpPr>
          <p:nvPr userDrawn="1"/>
        </p:nvCxnSpPr>
        <p:spPr>
          <a:xfrm flipH="1">
            <a:off x="222637" y="583210"/>
            <a:ext cx="11765505" cy="0"/>
          </a:xfrm>
          <a:prstGeom prst="line">
            <a:avLst/>
          </a:prstGeom>
          <a:ln>
            <a:gradFill>
              <a:gsLst>
                <a:gs pos="0">
                  <a:srgbClr val="FFE200"/>
                </a:gs>
                <a:gs pos="50000">
                  <a:srgbClr val="E15547"/>
                </a:gs>
                <a:gs pos="100000">
                  <a:srgbClr val="009EF0"/>
                </a:gs>
              </a:gsLst>
              <a:lin ang="10800000" scaled="0"/>
            </a:gra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0953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2E62D97F-D830-378A-F99A-DDE67E4589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223750" cy="686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8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4A331-E6AF-419A-B3DB-D28D52511162}" type="datetimeFigureOut">
              <a:rPr kumimoji="1" lang="ja-JP" altLang="en-US" smtClean="0"/>
              <a:t>2026/1/7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FB4B7-D231-4926-9658-CD7C4ABBFC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5542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1899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4B2842B-D65D-F049-124D-5357D5632B19}"/>
              </a:ext>
            </a:extLst>
          </p:cNvPr>
          <p:cNvSpPr txBox="1"/>
          <p:nvPr/>
        </p:nvSpPr>
        <p:spPr>
          <a:xfrm>
            <a:off x="825456" y="2352187"/>
            <a:ext cx="6594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桜十字グループ</a:t>
            </a:r>
            <a:r>
              <a:rPr kumimoji="1" lang="en-US" altLang="ja-JP" sz="3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 AI</a:t>
            </a:r>
            <a:r>
              <a:rPr kumimoji="1" lang="ja-JP" altLang="en-US" sz="3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研修の</a:t>
            </a:r>
            <a:r>
              <a:rPr kumimoji="1" lang="ja-JP" altLang="en-US" sz="3600" b="1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概要</a:t>
            </a:r>
            <a:endParaRPr kumimoji="1" lang="ja-JP" altLang="en-US" sz="36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8443DC9-765D-E985-B3B0-B331660C4BC4}"/>
              </a:ext>
            </a:extLst>
          </p:cNvPr>
          <p:cNvSpPr txBox="1"/>
          <p:nvPr/>
        </p:nvSpPr>
        <p:spPr>
          <a:xfrm>
            <a:off x="887599" y="3386541"/>
            <a:ext cx="327152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9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医療法人 桜十</a:t>
            </a:r>
            <a:r>
              <a:rPr kumimoji="1" lang="ja-JP" altLang="en-US" sz="1900" b="1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字 総務</a:t>
            </a:r>
            <a:r>
              <a:rPr kumimoji="1" lang="ja-JP" altLang="en-US" sz="19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⼈事部</a:t>
            </a:r>
          </a:p>
          <a:p>
            <a:pPr>
              <a:lnSpc>
                <a:spcPct val="150000"/>
              </a:lnSpc>
            </a:pPr>
            <a:r>
              <a:rPr kumimoji="1" lang="en-US" altLang="ja-JP" sz="1900" b="1" smtClean="0">
                <a:latin typeface="Yu Gothic" panose="020B0400000000000000" pitchFamily="34" charset="-128"/>
                <a:ea typeface="Yu Gothic" panose="020B0400000000000000" pitchFamily="34" charset="-128"/>
              </a:rPr>
              <a:t>2026</a:t>
            </a:r>
            <a:r>
              <a:rPr kumimoji="1" lang="ja-JP" altLang="en-US" sz="1900" b="1" smtClean="0">
                <a:latin typeface="Yu Gothic" panose="020B0400000000000000" pitchFamily="34" charset="-128"/>
                <a:ea typeface="Yu Gothic" panose="020B0400000000000000" pitchFamily="34" charset="-128"/>
              </a:rPr>
              <a:t>年</a:t>
            </a:r>
            <a:r>
              <a:rPr lang="en-US" altLang="ja-JP" sz="1900" b="1"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en-US" altLang="ja-JP" sz="1900" b="1" smtClean="0">
                <a:latin typeface="Yu Gothic" panose="020B0400000000000000" pitchFamily="34" charset="-128"/>
                <a:ea typeface="Yu Gothic" panose="020B0400000000000000" pitchFamily="34" charset="-128"/>
              </a:rPr>
              <a:t>1</a:t>
            </a:r>
            <a:r>
              <a:rPr kumimoji="1" lang="en-US" altLang="ja-JP" sz="1900" b="1" smtClean="0">
                <a:latin typeface="Yu Gothic" panose="020B0400000000000000" pitchFamily="34" charset="-128"/>
                <a:ea typeface="Yu Gothic" panose="020B0400000000000000" pitchFamily="34" charset="-128"/>
              </a:rPr>
              <a:t>⽉20⽇</a:t>
            </a:r>
            <a:endParaRPr kumimoji="1" lang="ja-JP" altLang="en-US" sz="19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700" y="248883"/>
            <a:ext cx="1882234" cy="65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66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503506B-75D4-C210-3811-51870E0BFC4F}"/>
              </a:ext>
            </a:extLst>
          </p:cNvPr>
          <p:cNvSpPr txBox="1"/>
          <p:nvPr/>
        </p:nvSpPr>
        <p:spPr>
          <a:xfrm>
            <a:off x="1184563" y="2970442"/>
            <a:ext cx="609797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1</a:t>
            </a:r>
            <a:r>
              <a:rPr lang="en-US" altLang="ja-JP" sz="2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ja-JP" altLang="en-US" sz="2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会社情報</a:t>
            </a:r>
          </a:p>
          <a:p>
            <a:pPr>
              <a:lnSpc>
                <a:spcPct val="150000"/>
              </a:lnSpc>
            </a:pPr>
            <a:r>
              <a:rPr lang="ja-JP" altLang="en-US" sz="2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2</a:t>
            </a:r>
            <a:r>
              <a:rPr lang="en-US" altLang="ja-JP" sz="2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ja-JP" altLang="en-US" sz="2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ミッション・ビジョン・バリュー</a:t>
            </a:r>
          </a:p>
          <a:p>
            <a:pPr>
              <a:lnSpc>
                <a:spcPct val="150000"/>
              </a:lnSpc>
            </a:pPr>
            <a:r>
              <a:rPr lang="ja-JP" altLang="en-US" sz="2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3</a:t>
            </a:r>
            <a:r>
              <a:rPr lang="en-US" altLang="ja-JP" sz="2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ja-JP" altLang="en-US" sz="2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事業概要</a:t>
            </a:r>
          </a:p>
          <a:p>
            <a:pPr>
              <a:lnSpc>
                <a:spcPct val="150000"/>
              </a:lnSpc>
            </a:pPr>
            <a:r>
              <a:rPr lang="ja-JP" altLang="en-US" sz="2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4</a:t>
            </a:r>
            <a:r>
              <a:rPr lang="en-US" altLang="ja-JP" sz="2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ja-JP" altLang="en-US" sz="2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自社サービス紹介</a:t>
            </a:r>
          </a:p>
          <a:p>
            <a:pPr>
              <a:lnSpc>
                <a:spcPct val="150000"/>
              </a:lnSpc>
            </a:pPr>
            <a:r>
              <a:rPr lang="ja-JP" altLang="en-US" sz="2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5</a:t>
            </a:r>
            <a:r>
              <a:rPr lang="en-US" altLang="ja-JP" sz="2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ja-JP" altLang="en-US" sz="20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社員紹介</a:t>
            </a:r>
          </a:p>
          <a:p>
            <a:pPr>
              <a:lnSpc>
                <a:spcPct val="150000"/>
              </a:lnSpc>
            </a:pPr>
            <a:r>
              <a:rPr lang="ja-JP" altLang="en-US" sz="2000" b="1">
                <a:latin typeface="Yu Gothic" panose="020B0400000000000000" pitchFamily="34" charset="-128"/>
                <a:ea typeface="Yu Gothic" panose="020B0400000000000000" pitchFamily="34" charset="-128"/>
              </a:rPr>
              <a:t>6</a:t>
            </a:r>
            <a:r>
              <a:rPr lang="en-US" altLang="ja-JP" sz="2000" b="1"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ja-JP" altLang="en-US" sz="2000" b="1" smtClean="0">
                <a:latin typeface="Yu Gothic" panose="020B0400000000000000" pitchFamily="34" charset="-128"/>
                <a:ea typeface="Yu Gothic" panose="020B0400000000000000" pitchFamily="34" charset="-128"/>
              </a:rPr>
              <a:t>福利厚生 </a:t>
            </a:r>
            <a:endParaRPr lang="ja-JP" altLang="en-US" sz="20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0784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AF111F0-75B2-03D6-394E-849A23E35834}"/>
              </a:ext>
            </a:extLst>
          </p:cNvPr>
          <p:cNvSpPr txBox="1"/>
          <p:nvPr/>
        </p:nvSpPr>
        <p:spPr>
          <a:xfrm>
            <a:off x="3553196" y="1070873"/>
            <a:ext cx="5085607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00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54B6289-3E3E-CDEC-06B0-9D7A71D78390}"/>
              </a:ext>
            </a:extLst>
          </p:cNvPr>
          <p:cNvSpPr txBox="1"/>
          <p:nvPr/>
        </p:nvSpPr>
        <p:spPr>
          <a:xfrm>
            <a:off x="3047011" y="2839817"/>
            <a:ext cx="609797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2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ミッション・ビジョン・バリュー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8B1731C-BDFF-0890-2072-9EE5B5657149}"/>
              </a:ext>
            </a:extLst>
          </p:cNvPr>
          <p:cNvSpPr txBox="1"/>
          <p:nvPr/>
        </p:nvSpPr>
        <p:spPr>
          <a:xfrm>
            <a:off x="2999509" y="3538758"/>
            <a:ext cx="61929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altLang="ja-JP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Demi Bold" panose="020B0503020202020204" pitchFamily="34" charset="0"/>
              </a:rPr>
              <a:t>Mission/Vision/Value</a:t>
            </a:r>
            <a:endParaRPr lang="ja-JP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Avenir Next Demi Bold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09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0DD2062-5C46-DEC4-9622-5FEA3512FFF1}"/>
              </a:ext>
            </a:extLst>
          </p:cNvPr>
          <p:cNvSpPr txBox="1"/>
          <p:nvPr/>
        </p:nvSpPr>
        <p:spPr>
          <a:xfrm>
            <a:off x="5398672" y="406001"/>
            <a:ext cx="61929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" altLang="ja-JP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Demi Bold" panose="020B0503020202020204" pitchFamily="34" charset="0"/>
              </a:rPr>
              <a:t>Mission/Vision/Value</a:t>
            </a:r>
            <a:endParaRPr lang="ja-JP" alt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Avenir Next Demi Bold" panose="020B050302020202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7D3C2D4-3C7F-98CE-2A01-0D14175CF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535" y="1882053"/>
            <a:ext cx="4924606" cy="3268282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24EB5F8-0BE1-2B10-1849-2833C01C5095}"/>
              </a:ext>
            </a:extLst>
          </p:cNvPr>
          <p:cNvSpPr txBox="1"/>
          <p:nvPr/>
        </p:nvSpPr>
        <p:spPr>
          <a:xfrm>
            <a:off x="5839971" y="2515369"/>
            <a:ext cx="4675629" cy="2546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ja-JP" altLang="en-US"/>
              <a:t>デザインは表面的なものではなく、受け取り手によって感じる価値が変わるもの。私たちは見た目にこだわるだけではなく、デザインによって生まれる体験の価値を最大限に引き出し、新しい価値にあふれた世界を作ることをミッションとしています。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9613C67-67D7-D423-6034-1A8FA72B8E96}"/>
              </a:ext>
            </a:extLst>
          </p:cNvPr>
          <p:cNvSpPr txBox="1"/>
          <p:nvPr/>
        </p:nvSpPr>
        <p:spPr>
          <a:xfrm>
            <a:off x="5839971" y="2025650"/>
            <a:ext cx="536142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ja-JP" altLang="en-US" sz="2400" b="1">
                <a:solidFill>
                  <a:schemeClr val="tx1">
                    <a:lumMod val="50000"/>
                    <a:lumOff val="50000"/>
                  </a:schemeClr>
                </a:solidFill>
                <a:latin typeface="Yu Gothic Pr6N B" panose="020B0400000000000000" pitchFamily="34" charset="-128"/>
                <a:ea typeface="Yu Gothic Pr6N B" panose="020B0400000000000000" pitchFamily="34" charset="-128"/>
              </a:rPr>
              <a:t>すべてのデザインにコト体験を。</a:t>
            </a:r>
          </a:p>
        </p:txBody>
      </p:sp>
    </p:spTree>
    <p:extLst>
      <p:ext uri="{BB962C8B-B14F-4D97-AF65-F5344CB8AC3E}">
        <p14:creationId xmlns:p14="http://schemas.microsoft.com/office/powerpoint/2010/main" val="767309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659677E-DD41-2DE1-B481-E91944A84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535" y="1882053"/>
            <a:ext cx="4924606" cy="3268282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0A25BC6-9433-1DEB-BED5-6D07A0854CF9}"/>
              </a:ext>
            </a:extLst>
          </p:cNvPr>
          <p:cNvSpPr txBox="1"/>
          <p:nvPr/>
        </p:nvSpPr>
        <p:spPr>
          <a:xfrm>
            <a:off x="5839971" y="2515369"/>
            <a:ext cx="4675629" cy="2546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ja-JP" altLang="en-US"/>
              <a:t>デザインは表面的なものではなく、受け取り手によって感じる価値が変わるもの。私たちは見た目にこだわるだけではなく、デザインによって生まれる体験の価値を最大限に引き出し、新しい価値にあふれた世界を作ることをミッションとしています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02AD7EC-C0AD-8ABD-85EB-1877828F71D1}"/>
              </a:ext>
            </a:extLst>
          </p:cNvPr>
          <p:cNvSpPr txBox="1"/>
          <p:nvPr/>
        </p:nvSpPr>
        <p:spPr>
          <a:xfrm>
            <a:off x="5839971" y="2025650"/>
            <a:ext cx="536142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ja-JP" altLang="en-US" sz="2400" b="1">
                <a:solidFill>
                  <a:schemeClr val="tx1">
                    <a:lumMod val="50000"/>
                    <a:lumOff val="50000"/>
                  </a:schemeClr>
                </a:solidFill>
                <a:latin typeface="Yu Gothic Pr6N B" panose="020B0400000000000000" pitchFamily="34" charset="-128"/>
                <a:ea typeface="Yu Gothic Pr6N B" panose="020B0400000000000000" pitchFamily="34" charset="-128"/>
              </a:rPr>
              <a:t>すべてのデザインにコト体験を。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4ADEC39-B101-2E56-4454-3F0B1F1BD3C2}"/>
              </a:ext>
            </a:extLst>
          </p:cNvPr>
          <p:cNvSpPr txBox="1"/>
          <p:nvPr/>
        </p:nvSpPr>
        <p:spPr>
          <a:xfrm>
            <a:off x="118620" y="59990"/>
            <a:ext cx="705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桜十字グループ</a:t>
            </a:r>
            <a:r>
              <a:rPr kumimoji="1" lang="en-US" altLang="ja-JP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AI</a:t>
            </a:r>
            <a:r>
              <a:rPr kumimoji="1" lang="ja-JP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研修の概要（計画書）</a:t>
            </a: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765695D8-A449-05AA-0950-ED1FA792720B}"/>
              </a:ext>
            </a:extLst>
          </p:cNvPr>
          <p:cNvCxnSpPr>
            <a:cxnSpLocks/>
          </p:cNvCxnSpPr>
          <p:nvPr/>
        </p:nvCxnSpPr>
        <p:spPr>
          <a:xfrm flipH="1">
            <a:off x="222637" y="583210"/>
            <a:ext cx="11765505" cy="0"/>
          </a:xfrm>
          <a:prstGeom prst="line">
            <a:avLst/>
          </a:prstGeom>
          <a:ln>
            <a:gradFill>
              <a:gsLst>
                <a:gs pos="0">
                  <a:srgbClr val="FFE200"/>
                </a:gs>
                <a:gs pos="50000">
                  <a:srgbClr val="E15547"/>
                </a:gs>
                <a:gs pos="100000">
                  <a:srgbClr val="009EF0"/>
                </a:gs>
              </a:gsLst>
              <a:lin ang="10800000" scaled="0"/>
            </a:gra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0DD2062-5C46-DEC4-9622-5FEA3512FFF1}"/>
              </a:ext>
            </a:extLst>
          </p:cNvPr>
          <p:cNvSpPr txBox="1"/>
          <p:nvPr/>
        </p:nvSpPr>
        <p:spPr>
          <a:xfrm>
            <a:off x="5398672" y="149969"/>
            <a:ext cx="61929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" altLang="ja-JP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Demi Bold" panose="020B0503020202020204" pitchFamily="34" charset="0"/>
              </a:rPr>
              <a:t>Mission/Vision/Value</a:t>
            </a:r>
            <a:endParaRPr lang="ja-JP" alt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Avenir Next Demi Bold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670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E0294CA-CCDA-6C79-8958-A73DD7E03C05}"/>
              </a:ext>
            </a:extLst>
          </p:cNvPr>
          <p:cNvSpPr txBox="1"/>
          <p:nvPr/>
        </p:nvSpPr>
        <p:spPr>
          <a:xfrm>
            <a:off x="5087546" y="6047218"/>
            <a:ext cx="226998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1000" dirty="0">
                <a:solidFill>
                  <a:schemeClr val="bg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Copyright </a:t>
            </a:r>
            <a:r>
              <a:rPr lang="en-US" altLang="ja-JP" sz="1000">
                <a:solidFill>
                  <a:schemeClr val="bg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© </a:t>
            </a:r>
            <a:r>
              <a:rPr lang="en-US" altLang="ja-JP" sz="1000" smtClean="0">
                <a:solidFill>
                  <a:schemeClr val="bg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2026 </a:t>
            </a:r>
            <a:r>
              <a:rPr lang="en-US" altLang="ja-JP" sz="1000" dirty="0" err="1">
                <a:solidFill>
                  <a:schemeClr val="bg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Sakurajyuji</a:t>
            </a:r>
            <a:r>
              <a:rPr lang="en-US" altLang="ja-JP" sz="1000" dirty="0">
                <a:solidFill>
                  <a:schemeClr val="bg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.</a:t>
            </a:r>
            <a:endParaRPr lang="ja-JP" altLang="en-US" sz="1000" dirty="0">
              <a:solidFill>
                <a:schemeClr val="bg1">
                  <a:lumMod val="50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3" name="図 2" descr="プレート, 挿絵, 記号, 座る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CEAEAD5-A3FB-0103-1563-A95366C84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140" y="2761099"/>
            <a:ext cx="4494568" cy="1362869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8F9B24D-720B-131A-488A-CB90CDD4DCA6}"/>
              </a:ext>
            </a:extLst>
          </p:cNvPr>
          <p:cNvSpPr txBox="1"/>
          <p:nvPr/>
        </p:nvSpPr>
        <p:spPr>
          <a:xfrm>
            <a:off x="5087546" y="2021271"/>
            <a:ext cx="6097978" cy="510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b="1" dirty="0">
                <a:solidFill>
                  <a:srgbClr val="777776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人生</a:t>
            </a:r>
            <a:r>
              <a:rPr lang="en-US" altLang="ja-JP" sz="2000" b="1" dirty="0">
                <a:solidFill>
                  <a:srgbClr val="777776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</a:t>
            </a:r>
            <a:r>
              <a:rPr lang="ja-JP" altLang="en-US" sz="2000" b="1" dirty="0">
                <a:solidFill>
                  <a:srgbClr val="777776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年時代の生きる</a:t>
            </a:r>
            <a:r>
              <a:rPr lang="ja-JP" altLang="en-US" sz="2000" b="1" dirty="0" err="1">
                <a:solidFill>
                  <a:srgbClr val="777776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を</a:t>
            </a:r>
            <a:r>
              <a:rPr lang="ja-JP" altLang="en-US" sz="2000" b="1" dirty="0">
                <a:solidFill>
                  <a:srgbClr val="777776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満たす。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C20DE95-48CC-891A-ADF3-6A14491434B0}"/>
              </a:ext>
            </a:extLst>
          </p:cNvPr>
          <p:cNvSpPr txBox="1"/>
          <p:nvPr/>
        </p:nvSpPr>
        <p:spPr>
          <a:xfrm>
            <a:off x="5087546" y="4303058"/>
            <a:ext cx="6097978" cy="620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200" dirty="0">
                <a:solidFill>
                  <a:srgbClr val="777776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どこまでも人を見つめ、街と未来を見据える。</a:t>
            </a:r>
            <a:endParaRPr lang="en-US" altLang="ja-JP" sz="1200" dirty="0">
              <a:solidFill>
                <a:srgbClr val="777776"/>
              </a:solidFill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200" dirty="0">
                <a:solidFill>
                  <a:srgbClr val="777776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桜十字グループは「ウェルビーイング・フロンティア」を目指します。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151" y="2062490"/>
            <a:ext cx="2129430" cy="74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838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151" y="3101178"/>
            <a:ext cx="2129430" cy="743213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E0294CA-CCDA-6C79-8958-A73DD7E03C05}"/>
              </a:ext>
            </a:extLst>
          </p:cNvPr>
          <p:cNvSpPr txBox="1"/>
          <p:nvPr/>
        </p:nvSpPr>
        <p:spPr>
          <a:xfrm>
            <a:off x="5087546" y="6047218"/>
            <a:ext cx="226998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1000" dirty="0">
                <a:solidFill>
                  <a:schemeClr val="bg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Copyright </a:t>
            </a:r>
            <a:r>
              <a:rPr lang="en-US" altLang="ja-JP" sz="1000">
                <a:solidFill>
                  <a:schemeClr val="bg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© </a:t>
            </a:r>
            <a:r>
              <a:rPr lang="en-US" altLang="ja-JP" sz="1000" smtClean="0">
                <a:solidFill>
                  <a:schemeClr val="bg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2026 </a:t>
            </a:r>
            <a:r>
              <a:rPr lang="en-US" altLang="ja-JP" sz="1000" dirty="0" err="1">
                <a:solidFill>
                  <a:schemeClr val="bg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Sakurajyuji</a:t>
            </a:r>
            <a:r>
              <a:rPr lang="en-US" altLang="ja-JP" sz="1000" dirty="0">
                <a:solidFill>
                  <a:schemeClr val="bg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.</a:t>
            </a:r>
            <a:endParaRPr lang="ja-JP" altLang="en-US" sz="1000" dirty="0">
              <a:solidFill>
                <a:schemeClr val="bg1">
                  <a:lumMod val="50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93A3497-E134-5B24-E52C-1B61ABC703D4}"/>
              </a:ext>
            </a:extLst>
          </p:cNvPr>
          <p:cNvSpPr txBox="1"/>
          <p:nvPr/>
        </p:nvSpPr>
        <p:spPr>
          <a:xfrm>
            <a:off x="4791212" y="3236351"/>
            <a:ext cx="6487305" cy="385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400" dirty="0">
                <a:solidFill>
                  <a:schemeClr val="bg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東京都港区麻布台</a:t>
            </a:r>
            <a:r>
              <a:rPr lang="en-US" altLang="ja-JP" sz="1400" dirty="0">
                <a:solidFill>
                  <a:schemeClr val="bg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</a:t>
            </a:r>
            <a:r>
              <a:rPr lang="ja-JP" altLang="en-US" sz="1400" dirty="0">
                <a:solidFill>
                  <a:schemeClr val="bg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丁目</a:t>
            </a:r>
            <a:r>
              <a:rPr lang="en-US" altLang="ja-JP" sz="1400" dirty="0">
                <a:solidFill>
                  <a:schemeClr val="bg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3</a:t>
            </a:r>
            <a:r>
              <a:rPr lang="ja-JP" altLang="en-US" sz="1400" dirty="0">
                <a:solidFill>
                  <a:schemeClr val="bg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番</a:t>
            </a:r>
            <a:r>
              <a:rPr lang="en-US" altLang="ja-JP" sz="1400" dirty="0">
                <a:solidFill>
                  <a:schemeClr val="bg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</a:t>
            </a:r>
            <a:r>
              <a:rPr lang="ja-JP" altLang="en-US" sz="1400" dirty="0">
                <a:solidFill>
                  <a:schemeClr val="bg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号</a:t>
            </a:r>
            <a:r>
              <a:rPr lang="en-US" altLang="ja-JP" sz="1400" dirty="0">
                <a:solidFill>
                  <a:schemeClr val="bg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ja-JP" altLang="en-US" sz="1400" dirty="0">
                <a:solidFill>
                  <a:schemeClr val="bg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麻布台ヒルズ森</a:t>
            </a:r>
            <a:r>
              <a:rPr lang="en-US" altLang="ja-JP" sz="1400" dirty="0">
                <a:solidFill>
                  <a:schemeClr val="bg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JP</a:t>
            </a:r>
            <a:r>
              <a:rPr lang="ja-JP" altLang="en-US" sz="1400" dirty="0">
                <a:solidFill>
                  <a:schemeClr val="bg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タワー</a:t>
            </a:r>
            <a:r>
              <a:rPr lang="en-US" altLang="ja-JP" sz="1400" dirty="0">
                <a:solidFill>
                  <a:schemeClr val="bg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27</a:t>
            </a:r>
            <a:r>
              <a:rPr lang="ja-JP" altLang="en-US" sz="1400" dirty="0">
                <a:solidFill>
                  <a:schemeClr val="bg1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階</a:t>
            </a:r>
          </a:p>
        </p:txBody>
      </p:sp>
    </p:spTree>
    <p:extLst>
      <p:ext uri="{BB962C8B-B14F-4D97-AF65-F5344CB8AC3E}">
        <p14:creationId xmlns:p14="http://schemas.microsoft.com/office/powerpoint/2010/main" val="1023470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ormat_B0321" id="{1CE9C0AA-07B6-1540-AF78-D0DE5C97B857}" vid="{9B0E9265-3E40-B04A-B71E-CCFF78C07FDE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format_B_2504</Template>
  <TotalTime>33</TotalTime>
  <Words>252</Words>
  <Application>Microsoft Office PowerPoint</Application>
  <PresentationFormat>ワイド画面</PresentationFormat>
  <Paragraphs>26</Paragraphs>
  <Slides>7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5" baseType="lpstr">
      <vt:lpstr>Avenir Next Demi Bold</vt:lpstr>
      <vt:lpstr>Yu Gothic Medium</vt:lpstr>
      <vt:lpstr>Yu Gothic Pr6N B</vt:lpstr>
      <vt:lpstr>Yu Gothic</vt:lpstr>
      <vt:lpstr>Yu Gothic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KMI21N0003</dc:creator>
  <cp:lastModifiedBy>KMI21N0003</cp:lastModifiedBy>
  <cp:revision>9</cp:revision>
  <dcterms:created xsi:type="dcterms:W3CDTF">2025-04-14T03:37:07Z</dcterms:created>
  <dcterms:modified xsi:type="dcterms:W3CDTF">2026-01-07T09:31:42Z</dcterms:modified>
</cp:coreProperties>
</file>