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66" r:id="rId3"/>
    <p:sldId id="257" r:id="rId4"/>
    <p:sldId id="258" r:id="rId5"/>
    <p:sldId id="259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1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6" autoAdjust="0"/>
    <p:restoredTop sz="95151" autoAdjust="0"/>
  </p:normalViewPr>
  <p:slideViewPr>
    <p:cSldViewPr snapToGrid="0">
      <p:cViewPr varScale="1">
        <p:scale>
          <a:sx n="133" d="100"/>
          <a:sy n="133" d="100"/>
        </p:scale>
        <p:origin x="593" y="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3703B-2B38-364F-9CE4-9A2A06C25C46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96B2-0CBE-724E-88FE-413D54D43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45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97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7C8CD-EE4C-C4FA-DEB6-E4C91DC6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E8F6E1-3E02-3290-A8E2-F7FDC3B71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9F1700F-3A27-C586-93E9-6E22096F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F4658C-F09F-2B2F-C4E9-FD81050C2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56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5F069-E99F-F775-777E-25763CDB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E1E15EF-41CF-AFB5-AA85-23B03D20F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07845C9-8F25-7061-AD1C-E193FC36E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55062A-0BD5-CE30-5A8E-98F7ED479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4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DBC95-1837-BEEE-139D-80A81EFC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974A51E-E3E5-F850-F3FC-CF822EE54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FC75259-93A0-2AD4-0B1C-9CA10D6F6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2DE5B1-BBB4-BAED-6728-A7A92493A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94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FC5FC-0C64-5E1C-0364-0C8577885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FF4D43-054C-94B5-DC4D-9AD4BB3C25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2816189-189E-71BF-AF7E-608D51BEE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97EE47-498F-F72A-D452-024A5D65C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86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2C57C-00D2-E417-4001-E891EA3DA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901E326-F4BB-EF9A-0E1A-513724D38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DB98687-2656-2C23-8778-6F739BF6F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E96579-50B8-07E4-F9C9-995741FCA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33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67672D50-3A0F-D4BF-15B0-CFCEFAA8E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" y="0"/>
            <a:ext cx="12189172" cy="6858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453E02-67A2-5E1C-C2B9-4B3C404086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9" y="311515"/>
            <a:ext cx="11448000" cy="782545"/>
          </a:xfrm>
          <a:prstGeom prst="rect">
            <a:avLst/>
          </a:prstGeom>
        </p:spPr>
      </p:pic>
      <p:pic>
        <p:nvPicPr>
          <p:cNvPr id="9" name="図 8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AD13CCA-A3E9-656F-7BE9-C071D347E8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9" y="995506"/>
            <a:ext cx="1734887" cy="76229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FDA763F-4F0F-6FD7-AC67-D956E6E5265B}"/>
              </a:ext>
            </a:extLst>
          </p:cNvPr>
          <p:cNvSpPr txBox="1"/>
          <p:nvPr userDrawn="1"/>
        </p:nvSpPr>
        <p:spPr>
          <a:xfrm>
            <a:off x="393909" y="1778051"/>
            <a:ext cx="1145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Artist by MOTAS.</a:t>
            </a:r>
            <a:endParaRPr kumimoji="1" lang="ja-JP" altLang="en-US" sz="8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12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67672D50-3A0F-D4BF-15B0-CFCEFAA8E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" y="0"/>
            <a:ext cx="1218917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7894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34BB657-4CB6-3AA1-DF18-5FB358648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" y="0"/>
            <a:ext cx="12189172" cy="6858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A30808-689E-F5CA-BEBB-0ADF6B15FB93}"/>
              </a:ext>
            </a:extLst>
          </p:cNvPr>
          <p:cNvSpPr txBox="1"/>
          <p:nvPr userDrawn="1"/>
        </p:nvSpPr>
        <p:spPr>
          <a:xfrm>
            <a:off x="693719" y="634356"/>
            <a:ext cx="6192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latin typeface="Avenir Next Demi Bold" panose="020B0503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9179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F2EC57F-2184-8929-CE9E-05B3074B6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" y="5207302"/>
            <a:ext cx="12190966" cy="1650860"/>
          </a:xfrm>
          <a:prstGeom prst="rect">
            <a:avLst/>
          </a:prstGeom>
        </p:spPr>
      </p:pic>
      <p:pic>
        <p:nvPicPr>
          <p:cNvPr id="3" name="図 2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B1723B4-4FF9-0120-9D24-4681942E4D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40" y="1682568"/>
            <a:ext cx="3597656" cy="28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1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F2EC57F-2184-8929-CE9E-05B3074B6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" y="5207303"/>
            <a:ext cx="12189762" cy="1650697"/>
          </a:xfrm>
          <a:prstGeom prst="rect">
            <a:avLst/>
          </a:prstGeom>
        </p:spPr>
      </p:pic>
      <p:pic>
        <p:nvPicPr>
          <p:cNvPr id="4" name="図 3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8E04853-E4C6-AFD0-C30F-32015B45DD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37" y="5525286"/>
            <a:ext cx="1257707" cy="101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9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C9977A9-73FC-0916-7920-CBF0BFA3B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" y="0"/>
            <a:ext cx="12189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5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0A72-11ED-4EDA-981C-E821CDA3A697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D37C-248D-45C1-8160-B5A0475F3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2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8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B2842B-D65D-F049-124D-5357D5632B19}"/>
              </a:ext>
            </a:extLst>
          </p:cNvPr>
          <p:cNvSpPr txBox="1"/>
          <p:nvPr/>
        </p:nvSpPr>
        <p:spPr>
          <a:xfrm>
            <a:off x="3255505" y="2237339"/>
            <a:ext cx="566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</a:t>
            </a:r>
            <a:r>
              <a:rPr kumimoji="1" lang="en-US" altLang="ja-JP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AI</a:t>
            </a:r>
            <a:r>
              <a:rPr kumimoji="1" lang="ja-JP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研修</a:t>
            </a:r>
            <a:r>
              <a:rPr kumimoji="1" lang="ja-JP" altLang="en-US" sz="32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の概要</a:t>
            </a:r>
            <a:endParaRPr kumimoji="1" lang="ja-JP" altLang="en-US" sz="32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871D5E-BDF3-FDD4-6DB8-C61C87FAE4A4}"/>
              </a:ext>
            </a:extLst>
          </p:cNvPr>
          <p:cNvSpPr txBox="1"/>
          <p:nvPr/>
        </p:nvSpPr>
        <p:spPr>
          <a:xfrm>
            <a:off x="0" y="283241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医療</a:t>
            </a:r>
            <a:r>
              <a:rPr kumimoji="1" lang="ja-JP" altLang="en-US" sz="16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法人桜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十</a:t>
            </a:r>
            <a:r>
              <a:rPr kumimoji="1" lang="ja-JP" altLang="en-US" sz="16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字 総務</a:t>
            </a:r>
            <a:r>
              <a:rPr kumimoji="1" lang="ja-JP" altLang="en-US" sz="1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⼈事部 </a:t>
            </a:r>
            <a:r>
              <a:rPr kumimoji="1" lang="en-US" altLang="ja-JP" sz="1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2026</a:t>
            </a:r>
            <a:r>
              <a:rPr kumimoji="1" lang="ja-JP" altLang="en-US" sz="1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lang="en-US" altLang="ja-JP" sz="1600" b="1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1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kumimoji="1" lang="ja-JP" altLang="en-US" sz="1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月</a:t>
            </a:r>
            <a:r>
              <a:rPr lang="en-US" altLang="ja-JP" sz="1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  <a:r>
              <a:rPr kumimoji="1" lang="ja-JP" altLang="en-US" sz="1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日 </a:t>
            </a:r>
            <a:endParaRPr kumimoji="1" lang="ja-JP" altLang="en-US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40" y="3409262"/>
            <a:ext cx="1471319" cy="5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B2842B-D65D-F049-124D-5357D5632B19}"/>
              </a:ext>
            </a:extLst>
          </p:cNvPr>
          <p:cNvSpPr txBox="1"/>
          <p:nvPr/>
        </p:nvSpPr>
        <p:spPr>
          <a:xfrm>
            <a:off x="3255505" y="2237339"/>
            <a:ext cx="566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</a:t>
            </a:r>
            <a:r>
              <a:rPr kumimoji="1" lang="en-US" altLang="ja-JP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AI</a:t>
            </a:r>
            <a:r>
              <a:rPr kumimoji="1" lang="ja-JP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研修</a:t>
            </a:r>
            <a:r>
              <a:rPr kumimoji="1" lang="ja-JP" altLang="en-US" sz="32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の概要</a:t>
            </a:r>
            <a:endParaRPr kumimoji="1" lang="ja-JP" altLang="en-US" sz="32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871D5E-BDF3-FDD4-6DB8-C61C87FAE4A4}"/>
              </a:ext>
            </a:extLst>
          </p:cNvPr>
          <p:cNvSpPr txBox="1"/>
          <p:nvPr/>
        </p:nvSpPr>
        <p:spPr>
          <a:xfrm>
            <a:off x="0" y="283241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医療</a:t>
            </a:r>
            <a:r>
              <a:rPr kumimoji="1" lang="ja-JP" altLang="en-US" sz="16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法人桜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十</a:t>
            </a:r>
            <a:r>
              <a:rPr kumimoji="1" lang="ja-JP" altLang="en-US" sz="16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字 総務</a:t>
            </a:r>
            <a:r>
              <a:rPr kumimoji="1" lang="ja-JP" altLang="en-US" sz="1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⼈事部 </a:t>
            </a:r>
            <a:r>
              <a:rPr kumimoji="1" lang="en-US" altLang="ja-JP" sz="1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2026</a:t>
            </a:r>
            <a:r>
              <a:rPr kumimoji="1" lang="ja-JP" altLang="en-US" sz="1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lang="en-US" altLang="ja-JP" sz="1600" b="1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1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kumimoji="1" lang="ja-JP" altLang="en-US" sz="1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月</a:t>
            </a:r>
            <a:r>
              <a:rPr lang="en-US" altLang="ja-JP" sz="1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  <a:r>
              <a:rPr kumimoji="1" lang="ja-JP" altLang="en-US" sz="1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日</a:t>
            </a:r>
            <a:endParaRPr kumimoji="1" lang="ja-JP" altLang="en-US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40" y="3409262"/>
            <a:ext cx="1471319" cy="5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C63AB3-670F-9D3D-DC6D-5859C0DFBA92}"/>
              </a:ext>
            </a:extLst>
          </p:cNvPr>
          <p:cNvSpPr txBox="1"/>
          <p:nvPr/>
        </p:nvSpPr>
        <p:spPr>
          <a:xfrm>
            <a:off x="5400303" y="466821"/>
            <a:ext cx="60979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b="1" dirty="0">
                <a:latin typeface="Source Sans Pro" panose="020F0502020204030204" pitchFamily="34" charset="0"/>
                <a:ea typeface="Yu Gothic Pr6N B" panose="020B0400000000000000" pitchFamily="34" charset="-128"/>
                <a:cs typeface="Source Sans Pro" panose="020F0502020204030204" pitchFamily="34" charset="0"/>
              </a:rPr>
              <a:t>0</a:t>
            </a:r>
            <a:r>
              <a:rPr lang="ja-JP" altLang="en-US" sz="2000" b="1" dirty="0">
                <a:latin typeface="Source Sans Pro" panose="020F0502020204030204" pitchFamily="34" charset="0"/>
                <a:ea typeface="Yu Gothic Pr6N B" panose="020B0400000000000000" pitchFamily="34" charset="-128"/>
                <a:cs typeface="Source Sans Pro" panose="020F0502020204030204" pitchFamily="34" charset="0"/>
              </a:rPr>
              <a:t>1</a:t>
            </a:r>
            <a:r>
              <a:rPr lang="en-US" altLang="ja-JP" sz="2000" b="1" dirty="0">
                <a:latin typeface="Source Sans Pro" panose="020F0502020204030204" pitchFamily="34" charset="0"/>
                <a:ea typeface="Yu Gothic Pr6N B" panose="020B0400000000000000" pitchFamily="34" charset="-128"/>
                <a:cs typeface="Source Sans Pro" panose="020F0502020204030204" pitchFamily="34" charset="0"/>
              </a:rPr>
              <a:t> </a:t>
            </a:r>
            <a:r>
              <a:rPr lang="ja-JP" altLang="en-US" sz="2000" b="1" dirty="0">
                <a:latin typeface="Yu Gothic Pr6N B" panose="020B0400000000000000" pitchFamily="34" charset="-128"/>
                <a:ea typeface="Yu Gothic Pr6N B" panose="020B0400000000000000" pitchFamily="34" charset="-128"/>
              </a:rPr>
              <a:t>会社情報</a:t>
            </a: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ja-JP" altLang="en-US" sz="2000" b="1" dirty="0">
                <a:latin typeface="Source Sans Pro" panose="020B0503030403020204" pitchFamily="34" charset="0"/>
                <a:ea typeface="Yu Gothic Pr6N B" panose="020B0400000000000000" pitchFamily="34" charset="-128"/>
              </a:rPr>
              <a:t>2</a:t>
            </a: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 dirty="0">
                <a:latin typeface="Yu Gothic Pr6N B" panose="020B0400000000000000" pitchFamily="34" charset="-128"/>
                <a:ea typeface="Yu Gothic Pr6N B" panose="020B0400000000000000" pitchFamily="34" charset="-128"/>
              </a:rPr>
              <a:t>ミッション・ビジョン・バリュー</a:t>
            </a: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ja-JP" altLang="en-US" sz="2000" b="1" dirty="0">
                <a:latin typeface="Source Sans Pro" panose="020B0503030403020204" pitchFamily="34" charset="0"/>
                <a:ea typeface="Yu Gothic Pr6N B" panose="020B0400000000000000" pitchFamily="34" charset="-128"/>
              </a:rPr>
              <a:t>3</a:t>
            </a: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 dirty="0">
                <a:latin typeface="Yu Gothic Pr6N B" panose="020B0400000000000000" pitchFamily="34" charset="-128"/>
                <a:ea typeface="Yu Gothic Pr6N B" panose="020B0400000000000000" pitchFamily="34" charset="-128"/>
              </a:rPr>
              <a:t>事業概要</a:t>
            </a: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ja-JP" altLang="en-US" sz="2000" b="1" dirty="0">
                <a:latin typeface="Source Sans Pro" panose="020B0503030403020204" pitchFamily="34" charset="0"/>
                <a:ea typeface="Yu Gothic Pr6N B" panose="020B0400000000000000" pitchFamily="34" charset="-128"/>
              </a:rPr>
              <a:t>4</a:t>
            </a: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 dirty="0">
                <a:latin typeface="Yu Gothic Pr6N B" panose="020B0400000000000000" pitchFamily="34" charset="-128"/>
                <a:ea typeface="Yu Gothic Pr6N B" panose="020B0400000000000000" pitchFamily="34" charset="-128"/>
              </a:rPr>
              <a:t>自社サービス紹介</a:t>
            </a: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ja-JP" altLang="en-US" sz="2000" b="1" dirty="0">
                <a:latin typeface="Source Sans Pro" panose="020B0503030403020204" pitchFamily="34" charset="0"/>
                <a:ea typeface="Yu Gothic Pr6N B" panose="020B0400000000000000" pitchFamily="34" charset="-128"/>
              </a:rPr>
              <a:t>5</a:t>
            </a: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 dirty="0">
                <a:latin typeface="Yu Gothic Pr6N B" panose="020B0400000000000000" pitchFamily="34" charset="-128"/>
                <a:ea typeface="Yu Gothic Pr6N B" panose="020B0400000000000000" pitchFamily="34" charset="-128"/>
              </a:rPr>
              <a:t>社員紹介</a:t>
            </a: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ja-JP" altLang="en-US" sz="2000" b="1">
                <a:latin typeface="Source Sans Pro" panose="020B0503030403020204" pitchFamily="34" charset="0"/>
                <a:ea typeface="Yu Gothic Pr6N B" panose="020B0400000000000000" pitchFamily="34" charset="-128"/>
              </a:rPr>
              <a:t>6</a:t>
            </a:r>
            <a:r>
              <a:rPr lang="en-US" altLang="ja-JP" sz="2000" b="1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 smtClean="0">
                <a:latin typeface="Yu Gothic Pr6N B" panose="020B0400000000000000" pitchFamily="34" charset="-128"/>
                <a:ea typeface="Yu Gothic Pr6N B" panose="020B0400000000000000" pitchFamily="34" charset="-128"/>
              </a:rPr>
              <a:t>福利厚生 </a:t>
            </a:r>
            <a:endParaRPr lang="ja-JP" altLang="en-US" sz="2000" b="1" dirty="0">
              <a:latin typeface="Yu Gothic Pr6N B" panose="020B0400000000000000" pitchFamily="34" charset="-128"/>
              <a:ea typeface="Yu Gothic Pr6N B" panose="020B0400000000000000" pitchFamily="34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FB8A1CA-4039-EB27-84DD-60ACD23937BD}"/>
              </a:ext>
            </a:extLst>
          </p:cNvPr>
          <p:cNvCxnSpPr/>
          <p:nvPr/>
        </p:nvCxnSpPr>
        <p:spPr>
          <a:xfrm>
            <a:off x="4729002" y="634356"/>
            <a:ext cx="0" cy="2640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3ECDD-090A-4FDF-F016-708DE8A2D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F4358B-9B35-5A4C-FF64-55386DD15172}"/>
              </a:ext>
            </a:extLst>
          </p:cNvPr>
          <p:cNvSpPr txBox="1"/>
          <p:nvPr/>
        </p:nvSpPr>
        <p:spPr>
          <a:xfrm>
            <a:off x="5319856" y="1682568"/>
            <a:ext cx="34913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10000" b="1"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4DC74F-4369-5EB3-2F1B-1DE843056D1F}"/>
              </a:ext>
            </a:extLst>
          </p:cNvPr>
          <p:cNvSpPr txBox="1"/>
          <p:nvPr/>
        </p:nvSpPr>
        <p:spPr>
          <a:xfrm>
            <a:off x="5319856" y="3111903"/>
            <a:ext cx="6097978" cy="62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ミッション・ビジョン・バリュー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3FA1663-E963-842B-4170-8EAFC2F01897}"/>
              </a:ext>
            </a:extLst>
          </p:cNvPr>
          <p:cNvSpPr txBox="1"/>
          <p:nvPr/>
        </p:nvSpPr>
        <p:spPr>
          <a:xfrm>
            <a:off x="5319856" y="3810844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Demi Bold" panose="020B0503020202020204" pitchFamily="34" charset="0"/>
              </a:rPr>
              <a:t>Mission/Vision/Value</a:t>
            </a:r>
            <a:endParaRPr lang="ja-JP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8460D-3DF1-2708-24A5-8C05265A4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8ABFEE-C061-0CDE-1E0B-8BFF0556A4D0}"/>
              </a:ext>
            </a:extLst>
          </p:cNvPr>
          <p:cNvSpPr txBox="1"/>
          <p:nvPr/>
        </p:nvSpPr>
        <p:spPr>
          <a:xfrm>
            <a:off x="4203275" y="6214912"/>
            <a:ext cx="6192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latin typeface="Avenir Next Demi Bold" panose="020B0503020202020204" pitchFamily="34" charset="0"/>
              </a:rPr>
              <a:t>Mission/Vision/Value</a:t>
            </a:r>
            <a:endParaRPr lang="ja-JP" altLang="en-US" sz="1400" b="1">
              <a:latin typeface="Avenir Next Demi Bold" panose="020B0503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FB56966-74F5-D589-36C8-F2A074C69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5" y="1504753"/>
            <a:ext cx="4924606" cy="326828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5278AE-6B32-CAF3-65DB-B52EBE6960CD}"/>
              </a:ext>
            </a:extLst>
          </p:cNvPr>
          <p:cNvSpPr txBox="1"/>
          <p:nvPr/>
        </p:nvSpPr>
        <p:spPr>
          <a:xfrm>
            <a:off x="5839971" y="21380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/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00DF54-7797-647C-584B-F8B3FF74DB88}"/>
              </a:ext>
            </a:extLst>
          </p:cNvPr>
          <p:cNvSpPr txBox="1"/>
          <p:nvPr/>
        </p:nvSpPr>
        <p:spPr>
          <a:xfrm>
            <a:off x="5839971" y="1648350"/>
            <a:ext cx="5361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すべてのデザインにコト体験を。</a:t>
            </a:r>
          </a:p>
        </p:txBody>
      </p:sp>
    </p:spTree>
    <p:extLst>
      <p:ext uri="{BB962C8B-B14F-4D97-AF65-F5344CB8AC3E}">
        <p14:creationId xmlns:p14="http://schemas.microsoft.com/office/powerpoint/2010/main" val="19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D91EB-2A5D-A243-5C0E-266A7C3FD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403760-C01A-9CF4-3632-954EF141AC5B}"/>
              </a:ext>
            </a:extLst>
          </p:cNvPr>
          <p:cNvSpPr txBox="1"/>
          <p:nvPr/>
        </p:nvSpPr>
        <p:spPr>
          <a:xfrm>
            <a:off x="7512147" y="6214912"/>
            <a:ext cx="28841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latin typeface="Avenir Next Demi Bold" panose="020B0503020202020204" pitchFamily="34" charset="0"/>
              </a:rPr>
              <a:t>Mission/Vision/Value</a:t>
            </a:r>
            <a:endParaRPr lang="ja-JP" altLang="en-US" sz="1400" b="1">
              <a:latin typeface="Avenir Next Demi Bold" panose="020B0503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5E6E812-2C4E-1B11-2F34-3234B0478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5" y="1504753"/>
            <a:ext cx="4924606" cy="326828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6205E0-71FA-D182-834F-C44CF57B176C}"/>
              </a:ext>
            </a:extLst>
          </p:cNvPr>
          <p:cNvSpPr txBox="1"/>
          <p:nvPr/>
        </p:nvSpPr>
        <p:spPr>
          <a:xfrm>
            <a:off x="5839971" y="21380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/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442718-6FA5-C973-812A-821E7D4AE6DA}"/>
              </a:ext>
            </a:extLst>
          </p:cNvPr>
          <p:cNvSpPr txBox="1"/>
          <p:nvPr/>
        </p:nvSpPr>
        <p:spPr>
          <a:xfrm>
            <a:off x="5839971" y="1648350"/>
            <a:ext cx="5361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すべてのデザインにコト体験を。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3E6CB6-3FD3-5F94-EEED-A37B8D030CB4}"/>
              </a:ext>
            </a:extLst>
          </p:cNvPr>
          <p:cNvSpPr txBox="1"/>
          <p:nvPr/>
        </p:nvSpPr>
        <p:spPr>
          <a:xfrm>
            <a:off x="463008" y="130652"/>
            <a:ext cx="6690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</a:t>
            </a:r>
            <a:r>
              <a:rPr kumimoji="1" lang="en-US" altLang="ja-JP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AI</a:t>
            </a:r>
            <a:r>
              <a:rPr kumimoji="1" lang="ja-JP" altLang="en-US" sz="2800" b="1">
                <a:latin typeface="Yu Gothic" panose="020B0400000000000000" pitchFamily="34" charset="-128"/>
                <a:ea typeface="Yu Gothic" panose="020B0400000000000000" pitchFamily="34" charset="-128"/>
              </a:rPr>
              <a:t>研修の概要（計画書）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65695D8-A449-05AA-0950-ED1FA792720B}"/>
              </a:ext>
            </a:extLst>
          </p:cNvPr>
          <p:cNvCxnSpPr>
            <a:cxnSpLocks/>
          </p:cNvCxnSpPr>
          <p:nvPr/>
        </p:nvCxnSpPr>
        <p:spPr>
          <a:xfrm>
            <a:off x="222637" y="694970"/>
            <a:ext cx="117655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025" y="78734"/>
            <a:ext cx="1811093" cy="63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16771-CB56-7D32-1537-5F2CA64F2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FE3FF-056D-AE99-EBC0-F986F9692D59}"/>
              </a:ext>
            </a:extLst>
          </p:cNvPr>
          <p:cNvSpPr txBox="1"/>
          <p:nvPr/>
        </p:nvSpPr>
        <p:spPr>
          <a:xfrm rot="16200000">
            <a:off x="10941228" y="837592"/>
            <a:ext cx="1808694" cy="280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Copyright © 2025 </a:t>
            </a:r>
            <a:r>
              <a:rPr lang="en-US" altLang="ja-JP" sz="900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Sakurajyuji</a:t>
            </a:r>
            <a:r>
              <a:rPr lang="en-US" altLang="ja-JP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.</a:t>
            </a:r>
            <a:endParaRPr lang="ja-JP" altLang="en-US" sz="9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B26229D-2B0F-B8CD-AA36-737D7F13A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8" y="3087147"/>
            <a:ext cx="4572000" cy="31955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2A8A32-3945-40AC-20D9-DBA74FC17190}"/>
              </a:ext>
            </a:extLst>
          </p:cNvPr>
          <p:cNvSpPr txBox="1"/>
          <p:nvPr/>
        </p:nvSpPr>
        <p:spPr>
          <a:xfrm>
            <a:off x="3047008" y="2540662"/>
            <a:ext cx="6097978" cy="426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人生</a:t>
            </a:r>
            <a:r>
              <a:rPr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100</a:t>
            </a:r>
            <a:r>
              <a:rPr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年時代の生きる</a:t>
            </a:r>
            <a:r>
              <a:rPr lang="ja-JP" altLang="en-US" sz="1600" b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r>
              <a:rPr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満たす</a:t>
            </a:r>
            <a:r>
              <a:rPr lang="ja-JP" altLang="en-US" sz="16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ja-JP" altLang="en-US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497369-C2A8-8208-FB5B-6808744FE0B5}"/>
              </a:ext>
            </a:extLst>
          </p:cNvPr>
          <p:cNvSpPr txBox="1"/>
          <p:nvPr/>
        </p:nvSpPr>
        <p:spPr>
          <a:xfrm>
            <a:off x="3047008" y="3583245"/>
            <a:ext cx="6097978" cy="575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100">
                <a:latin typeface="Yu Gothic Medium" panose="020B0400000000000000" pitchFamily="34" charset="-128"/>
                <a:ea typeface="Yu Gothic Medium" panose="020B0400000000000000" pitchFamily="34" charset="-128"/>
              </a:rPr>
              <a:t>どこまでも人を見つめ、街と未来を見据える。</a:t>
            </a:r>
            <a:endParaRPr lang="en-US" altLang="ja-JP" sz="11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100">
                <a:latin typeface="Yu Gothic Medium" panose="020B0400000000000000" pitchFamily="34" charset="-128"/>
                <a:ea typeface="Yu Gothic Medium" panose="020B0400000000000000" pitchFamily="34" charset="-128"/>
              </a:rPr>
              <a:t>桜十字グループは「ウェルビーイング・フロンティア」を目指します。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49" y="1443556"/>
            <a:ext cx="1762384" cy="6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016E6-3FF2-C2F9-A7EC-85CDE54CF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C5CBB7-5191-49BB-A905-94F4370BEE1A}"/>
              </a:ext>
            </a:extLst>
          </p:cNvPr>
          <p:cNvSpPr txBox="1"/>
          <p:nvPr/>
        </p:nvSpPr>
        <p:spPr>
          <a:xfrm rot="16200000">
            <a:off x="10972759" y="869123"/>
            <a:ext cx="1745632" cy="280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900">
                <a:latin typeface="Yu Gothic" panose="020B0400000000000000" pitchFamily="34" charset="-128"/>
                <a:ea typeface="Yu Gothic" panose="020B0400000000000000" pitchFamily="34" charset="-128"/>
              </a:rPr>
              <a:t>Copyright © 2025 Sakurajyuji.</a:t>
            </a:r>
            <a:endParaRPr lang="ja-JP" altLang="en-US" sz="9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D9110D-71A2-B487-683A-6EEC1AB553A1}"/>
              </a:ext>
            </a:extLst>
          </p:cNvPr>
          <p:cNvSpPr txBox="1"/>
          <p:nvPr/>
        </p:nvSpPr>
        <p:spPr>
          <a:xfrm>
            <a:off x="2852346" y="3244117"/>
            <a:ext cx="6487305" cy="343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東京都港区麻布台</a:t>
            </a:r>
            <a:r>
              <a:rPr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丁目</a:t>
            </a:r>
            <a:r>
              <a:rPr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番</a:t>
            </a:r>
            <a:r>
              <a:rPr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号</a:t>
            </a:r>
            <a:r>
              <a:rPr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麻布台ヒルズ森</a:t>
            </a:r>
            <a:r>
              <a:rPr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JP</a:t>
            </a: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タワー</a:t>
            </a:r>
            <a:r>
              <a:rPr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27</a:t>
            </a: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階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49" y="2540679"/>
            <a:ext cx="1762384" cy="6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_E空20321" id="{1BFFBD67-54B2-ED41-802A-8DB915BED4F1}" vid="{764EFA4F-70B7-C947-8868-CC1B051D515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format_E_2504</Template>
  <TotalTime>105</TotalTime>
  <Words>285</Words>
  <Application>Microsoft Office PowerPoint</Application>
  <PresentationFormat>ワイド画面</PresentationFormat>
  <Paragraphs>32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Avenir Next Demi Bold</vt:lpstr>
      <vt:lpstr>Source Sans Pro</vt:lpstr>
      <vt:lpstr>Yu Gothic Medium</vt:lpstr>
      <vt:lpstr>Yu Gothic Pr6N B</vt:lpstr>
      <vt:lpstr>Yu Gothic</vt:lpstr>
      <vt:lpstr>Yu Gothic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KMI21N0003</dc:creator>
  <cp:lastModifiedBy>KMI21N0003</cp:lastModifiedBy>
  <cp:revision>28</cp:revision>
  <dcterms:created xsi:type="dcterms:W3CDTF">2025-04-14T03:39:17Z</dcterms:created>
  <dcterms:modified xsi:type="dcterms:W3CDTF">2026-01-07T09:32:55Z</dcterms:modified>
</cp:coreProperties>
</file>