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FAF"/>
    <a:srgbClr val="AF4BAF"/>
    <a:srgbClr val="D3D3D3"/>
    <a:srgbClr val="888888"/>
    <a:srgbClr val="97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8" autoAdjust="0"/>
    <p:restoredTop sz="95151" autoAdjust="0"/>
  </p:normalViewPr>
  <p:slideViewPr>
    <p:cSldViewPr snapToGrid="0">
      <p:cViewPr varScale="1">
        <p:scale>
          <a:sx n="133" d="100"/>
          <a:sy n="133" d="100"/>
        </p:scale>
        <p:origin x="597" y="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570EB-95CD-45FC-9537-3AC2501C0EBE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C699-01D4-4485-84F2-8E54302457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99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EC699-01D4-4485-84F2-8E543024578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74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27AADBF-09DA-A929-6E11-F412218EAE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200400" cy="68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27AADBF-09DA-A929-6E11-F412218EAE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/>
          <a:stretch/>
        </p:blipFill>
        <p:spPr>
          <a:xfrm>
            <a:off x="0" y="0"/>
            <a:ext cx="12200400" cy="68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3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E48FE4FF-3DCD-26AE-165E-D0D79BED91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7000"/>
          </a:blip>
          <a:stretch>
            <a:fillRect/>
          </a:stretch>
        </p:blipFill>
        <p:spPr>
          <a:xfrm>
            <a:off x="0" y="0"/>
            <a:ext cx="122047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04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3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B7E962-0538-D90D-2BEF-AEF6C344276A}"/>
              </a:ext>
            </a:extLst>
          </p:cNvPr>
          <p:cNvSpPr txBox="1"/>
          <p:nvPr/>
        </p:nvSpPr>
        <p:spPr>
          <a:xfrm>
            <a:off x="1894630" y="1994435"/>
            <a:ext cx="9989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>
                <a:latin typeface="+mn-ea"/>
              </a:rPr>
              <a:t>桜十字</a:t>
            </a:r>
            <a:r>
              <a:rPr kumimoji="1" lang="ja-JP" altLang="en-US" sz="4000" b="1" smtClean="0">
                <a:latin typeface="+mn-ea"/>
              </a:rPr>
              <a:t>グループ </a:t>
            </a:r>
            <a:r>
              <a:rPr kumimoji="1" lang="en-US" altLang="ja-JP" sz="4000" b="1" smtClean="0">
                <a:latin typeface="+mn-ea"/>
              </a:rPr>
              <a:t/>
            </a:r>
            <a:br>
              <a:rPr kumimoji="1" lang="en-US" altLang="ja-JP" sz="4000" b="1" smtClean="0">
                <a:latin typeface="+mn-ea"/>
              </a:rPr>
            </a:br>
            <a:r>
              <a:rPr kumimoji="1" lang="en-US" altLang="ja-JP" sz="4000" b="1" smtClean="0">
                <a:latin typeface="+mn-ea"/>
              </a:rPr>
              <a:t>AI</a:t>
            </a:r>
            <a:r>
              <a:rPr kumimoji="1" lang="ja-JP" altLang="en-US" sz="4000" b="1">
                <a:latin typeface="+mn-ea"/>
              </a:rPr>
              <a:t>研修の概要（計画書）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87361F-436B-C158-6BB8-43215B19F6B8}"/>
              </a:ext>
            </a:extLst>
          </p:cNvPr>
          <p:cNvSpPr txBox="1"/>
          <p:nvPr/>
        </p:nvSpPr>
        <p:spPr>
          <a:xfrm>
            <a:off x="1894630" y="3836257"/>
            <a:ext cx="32715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>
                <a:latin typeface="+mn-ea"/>
              </a:rPr>
              <a:t>医療法人 桜十字　</a:t>
            </a:r>
          </a:p>
          <a:p>
            <a:pPr>
              <a:lnSpc>
                <a:spcPct val="150000"/>
              </a:lnSpc>
            </a:pPr>
            <a:r>
              <a:rPr kumimoji="1" lang="ja-JP" altLang="en-US" b="1">
                <a:latin typeface="+mn-ea"/>
              </a:rPr>
              <a:t>総務⼈事部</a:t>
            </a:r>
          </a:p>
          <a:p>
            <a:pPr>
              <a:lnSpc>
                <a:spcPct val="150000"/>
              </a:lnSpc>
            </a:pPr>
            <a:r>
              <a:rPr kumimoji="1" lang="en-US" altLang="ja-JP" b="1" smtClean="0">
                <a:latin typeface="+mn-ea"/>
              </a:rPr>
              <a:t>2026</a:t>
            </a:r>
            <a:r>
              <a:rPr kumimoji="1" lang="ja-JP" altLang="en-US" b="1" smtClean="0">
                <a:latin typeface="+mn-ea"/>
              </a:rPr>
              <a:t>年</a:t>
            </a:r>
            <a:r>
              <a:rPr lang="en-US" altLang="ja-JP" b="1">
                <a:latin typeface="+mn-ea"/>
              </a:rPr>
              <a:t> </a:t>
            </a:r>
            <a:r>
              <a:rPr lang="en-US" altLang="ja-JP" b="1" smtClean="0">
                <a:latin typeface="+mn-ea"/>
              </a:rPr>
              <a:t>1</a:t>
            </a:r>
            <a:r>
              <a:rPr kumimoji="1" lang="en-US" altLang="ja-JP" b="1" smtClean="0">
                <a:latin typeface="+mn-ea"/>
              </a:rPr>
              <a:t>⽉20⽇</a:t>
            </a:r>
            <a:endParaRPr kumimoji="1" lang="ja-JP" altLang="en-US" b="1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725" y="283813"/>
            <a:ext cx="1823924" cy="6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8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58E9DEA-5044-F4D8-EBCD-3D7042399069}"/>
              </a:ext>
            </a:extLst>
          </p:cNvPr>
          <p:cNvSpPr txBox="1"/>
          <p:nvPr/>
        </p:nvSpPr>
        <p:spPr>
          <a:xfrm>
            <a:off x="5165450" y="1256075"/>
            <a:ext cx="70265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1</a:t>
            </a:r>
            <a:r>
              <a:rPr lang="en-US" altLang="ja-JP" sz="2000" b="1" dirty="0">
                <a:latin typeface="+mn-ea"/>
              </a:rPr>
              <a:t> </a:t>
            </a:r>
            <a:r>
              <a:rPr lang="ja-JP" altLang="en-US" sz="2000" b="1">
                <a:latin typeface="+mn-ea"/>
              </a:rPr>
              <a:t>会社情報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2</a:t>
            </a:r>
            <a:r>
              <a:rPr lang="en-US" altLang="ja-JP" sz="2000" b="1" dirty="0">
                <a:latin typeface="+mn-ea"/>
              </a:rPr>
              <a:t> </a:t>
            </a:r>
            <a:r>
              <a:rPr lang="ja-JP" altLang="en-US" sz="2000" b="1">
                <a:latin typeface="+mn-ea"/>
              </a:rPr>
              <a:t>ミッション・ビジョン・バリュー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3</a:t>
            </a:r>
            <a:r>
              <a:rPr lang="en-US" altLang="ja-JP" sz="2000" b="1" dirty="0">
                <a:latin typeface="+mn-ea"/>
              </a:rPr>
              <a:t> </a:t>
            </a:r>
            <a:r>
              <a:rPr lang="ja-JP" altLang="en-US" sz="2000" b="1">
                <a:latin typeface="+mn-ea"/>
              </a:rPr>
              <a:t>事業概要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4</a:t>
            </a:r>
            <a:r>
              <a:rPr lang="en-US" altLang="ja-JP" sz="2000" b="1" dirty="0">
                <a:latin typeface="+mn-ea"/>
              </a:rPr>
              <a:t> </a:t>
            </a:r>
            <a:r>
              <a:rPr lang="ja-JP" altLang="en-US" sz="2000" b="1">
                <a:latin typeface="+mn-ea"/>
              </a:rPr>
              <a:t>自社サービス紹介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5</a:t>
            </a:r>
            <a:r>
              <a:rPr lang="en-US" altLang="ja-JP" sz="2000" b="1" dirty="0">
                <a:latin typeface="+mn-ea"/>
              </a:rPr>
              <a:t> </a:t>
            </a:r>
            <a:r>
              <a:rPr lang="ja-JP" altLang="en-US" sz="2000" b="1">
                <a:latin typeface="+mn-ea"/>
              </a:rPr>
              <a:t>社員紹介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6</a:t>
            </a:r>
            <a:r>
              <a:rPr lang="en-US" altLang="ja-JP" sz="2000" b="1">
                <a:latin typeface="+mn-ea"/>
              </a:rPr>
              <a:t> </a:t>
            </a:r>
            <a:r>
              <a:rPr lang="ja-JP" altLang="en-US" sz="2000" b="1" smtClean="0">
                <a:latin typeface="+mn-ea"/>
              </a:rPr>
              <a:t>福利厚生 </a:t>
            </a:r>
            <a:endParaRPr lang="ja-JP" altLang="en-US" sz="2000" b="1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4861E4-C275-780A-5A1D-281BDFFEF34C}"/>
              </a:ext>
            </a:extLst>
          </p:cNvPr>
          <p:cNvSpPr txBox="1"/>
          <p:nvPr/>
        </p:nvSpPr>
        <p:spPr>
          <a:xfrm>
            <a:off x="890956" y="1143735"/>
            <a:ext cx="497105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7600" b="1" spc="-700" smtClean="0">
                <a:solidFill>
                  <a:srgbClr val="AFAFAF"/>
                </a:solidFill>
                <a:latin typeface="+mn-ea"/>
              </a:rPr>
              <a:t>Contents </a:t>
            </a:r>
            <a:endParaRPr lang="ja-JP" altLang="en-US" sz="7600" b="1" spc="-700">
              <a:solidFill>
                <a:srgbClr val="AFAFA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063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BE56BE-5029-88EB-523D-FBF314B8F6FF}"/>
              </a:ext>
            </a:extLst>
          </p:cNvPr>
          <p:cNvSpPr txBox="1"/>
          <p:nvPr/>
        </p:nvSpPr>
        <p:spPr>
          <a:xfrm>
            <a:off x="1560811" y="846000"/>
            <a:ext cx="21574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0" b="1" dirty="0">
                <a:solidFill>
                  <a:srgbClr val="AFAFA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endParaRPr kumimoji="1" lang="ja-JP" altLang="en-US" sz="26000" b="1">
              <a:solidFill>
                <a:srgbClr val="AFAFA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8E9DEA-5044-F4D8-EBCD-3D7042399069}"/>
              </a:ext>
            </a:extLst>
          </p:cNvPr>
          <p:cNvSpPr txBox="1"/>
          <p:nvPr/>
        </p:nvSpPr>
        <p:spPr>
          <a:xfrm>
            <a:off x="5165450" y="1256075"/>
            <a:ext cx="70265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1</a:t>
            </a:r>
            <a:r>
              <a:rPr lang="en-US" altLang="ja-JP" sz="20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ja-JP" altLang="en-US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会社情報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+mn-ea"/>
              </a:rPr>
              <a:t>2</a:t>
            </a:r>
            <a:r>
              <a:rPr lang="en-US" altLang="ja-JP" sz="2000" b="1" dirty="0">
                <a:latin typeface="+mn-ea"/>
              </a:rPr>
              <a:t> </a:t>
            </a:r>
            <a:r>
              <a:rPr lang="ja-JP" altLang="en-US" sz="2000" b="1">
                <a:latin typeface="+mn-ea"/>
              </a:rPr>
              <a:t>ミッション・ビジョン・バリュー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3</a:t>
            </a:r>
            <a:r>
              <a:rPr lang="en-US" altLang="ja-JP" sz="20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ja-JP" altLang="en-US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事業概要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4</a:t>
            </a:r>
            <a:r>
              <a:rPr lang="en-US" altLang="ja-JP" sz="20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ja-JP" altLang="en-US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自社サービス紹介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5</a:t>
            </a:r>
            <a:r>
              <a:rPr lang="en-US" altLang="ja-JP" sz="2000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ja-JP" altLang="en-US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社員紹介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6</a:t>
            </a:r>
            <a:r>
              <a:rPr lang="en-US" altLang="ja-JP" sz="2000" b="1">
                <a:solidFill>
                  <a:schemeClr val="bg1">
                    <a:lumMod val="75000"/>
                  </a:schemeClr>
                </a:solidFill>
                <a:latin typeface="+mn-ea"/>
              </a:rPr>
              <a:t> </a:t>
            </a:r>
            <a:r>
              <a:rPr lang="ja-JP" altLang="en-US" sz="2000" b="1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福利厚生 </a:t>
            </a:r>
            <a:endParaRPr lang="ja-JP" altLang="en-US" sz="2000" b="1">
              <a:solidFill>
                <a:schemeClr val="bg1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592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062F25F-CD47-E134-431F-7266EE092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535" y="1882053"/>
            <a:ext cx="4924606" cy="326828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8C5965-1489-92A9-71CA-D26A8D970ABE}"/>
              </a:ext>
            </a:extLst>
          </p:cNvPr>
          <p:cNvSpPr txBox="1"/>
          <p:nvPr/>
        </p:nvSpPr>
        <p:spPr>
          <a:xfrm>
            <a:off x="5839971" y="2515369"/>
            <a:ext cx="4675629" cy="254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>
                <a:latin typeface="+mn-ea"/>
              </a:rPr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9F6F9F5-47B0-B99C-78D4-DC0CF6F1AC53}"/>
              </a:ext>
            </a:extLst>
          </p:cNvPr>
          <p:cNvSpPr txBox="1"/>
          <p:nvPr/>
        </p:nvSpPr>
        <p:spPr>
          <a:xfrm>
            <a:off x="5839971" y="2025650"/>
            <a:ext cx="536142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すべてのデザインにコト体験を。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5C0A0E-C949-F324-1DB2-787CA12556E7}"/>
              </a:ext>
            </a:extLst>
          </p:cNvPr>
          <p:cNvSpPr txBox="1"/>
          <p:nvPr/>
        </p:nvSpPr>
        <p:spPr>
          <a:xfrm>
            <a:off x="228779" y="181320"/>
            <a:ext cx="560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spc="-300"/>
              <a:t>ミッション・ビジョン・バリュー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D6AD6B1-24CE-CD2E-C927-60BF824C6C96}"/>
              </a:ext>
            </a:extLst>
          </p:cNvPr>
          <p:cNvSpPr txBox="1"/>
          <p:nvPr/>
        </p:nvSpPr>
        <p:spPr>
          <a:xfrm>
            <a:off x="9627865" y="6295045"/>
            <a:ext cx="2167053" cy="301557"/>
          </a:xfrm>
          <a:prstGeom prst="rect">
            <a:avLst/>
          </a:prstGeom>
          <a:solidFill>
            <a:schemeClr val="bg1"/>
          </a:solidFill>
        </p:spPr>
        <p:txBody>
          <a:bodyPr wrap="square" rIns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ja-JP" sz="1000" dirty="0">
                <a:latin typeface="Yu Gothic" panose="020B0400000000000000" pitchFamily="34" charset="-128"/>
                <a:ea typeface="Yu Gothic" panose="020B0400000000000000" pitchFamily="34" charset="-128"/>
              </a:rPr>
              <a:t>© 2025 </a:t>
            </a:r>
            <a:r>
              <a:rPr lang="en-US" altLang="ja-JP" sz="1000" dirty="0" err="1">
                <a:latin typeface="Yu Gothic" panose="020B0400000000000000" pitchFamily="34" charset="-128"/>
                <a:ea typeface="Yu Gothic" panose="020B0400000000000000" pitchFamily="34" charset="-128"/>
              </a:rPr>
              <a:t>Sakurajyuji</a:t>
            </a:r>
            <a:r>
              <a:rPr lang="en-US" altLang="ja-JP" sz="1000" dirty="0">
                <a:latin typeface="Yu Gothic" panose="020B0400000000000000" pitchFamily="34" charset="-128"/>
                <a:ea typeface="Yu Gothic" panose="020B0400000000000000" pitchFamily="34" charset="-128"/>
              </a:rPr>
              <a:t> Group</a:t>
            </a:r>
            <a:r>
              <a:rPr lang="en-US" altLang="ja-JP" sz="10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.</a:t>
            </a:r>
            <a:endParaRPr lang="ja-JP" altLang="en-US" sz="100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502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71A4D6F-F568-5F2D-2E7F-76F24BF1A5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57107" y="1809618"/>
            <a:ext cx="5791200" cy="323892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56" y="1681367"/>
            <a:ext cx="2130600" cy="7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48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4ADC81-42C1-669C-E70B-6BB49D5A4247}"/>
              </a:ext>
            </a:extLst>
          </p:cNvPr>
          <p:cNvSpPr txBox="1"/>
          <p:nvPr/>
        </p:nvSpPr>
        <p:spPr>
          <a:xfrm>
            <a:off x="2852347" y="3398534"/>
            <a:ext cx="648730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桜十字グループ本社</a:t>
            </a:r>
            <a:endParaRPr lang="en-US" altLang="ja-JP" sz="1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algn="ctr"/>
            <a:r>
              <a:rPr lang="ja-JP" altLang="en-US" sz="1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東京都港区麻布台</a:t>
            </a:r>
            <a:r>
              <a:rPr lang="en-US" altLang="ja-JP" sz="1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1</a:t>
            </a:r>
            <a:r>
              <a:rPr lang="ja-JP" altLang="en-US" sz="1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丁目</a:t>
            </a:r>
            <a:r>
              <a:rPr lang="en-US" altLang="ja-JP" sz="1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3</a:t>
            </a:r>
            <a:r>
              <a:rPr lang="ja-JP" altLang="en-US" sz="1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番</a:t>
            </a:r>
            <a:r>
              <a:rPr lang="en-US" altLang="ja-JP" sz="1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1</a:t>
            </a:r>
            <a:r>
              <a:rPr lang="ja-JP" altLang="en-US" sz="1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号</a:t>
            </a:r>
            <a:r>
              <a:rPr lang="en-US" altLang="ja-JP" sz="1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 </a:t>
            </a:r>
            <a:r>
              <a:rPr lang="ja-JP" altLang="en-US" sz="1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麻布台ヒルズ森</a:t>
            </a:r>
            <a:r>
              <a:rPr lang="en-US" altLang="ja-JP" sz="1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JP</a:t>
            </a:r>
            <a:r>
              <a:rPr lang="ja-JP" altLang="en-US" sz="1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タワー</a:t>
            </a:r>
            <a:r>
              <a:rPr lang="en-US" altLang="ja-JP" sz="1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27</a:t>
            </a:r>
            <a:r>
              <a:rPr lang="ja-JP" altLang="en-US" sz="10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階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216109-C776-0617-E9D7-FBE7D51B5B24}"/>
              </a:ext>
            </a:extLst>
          </p:cNvPr>
          <p:cNvSpPr txBox="1"/>
          <p:nvPr/>
        </p:nvSpPr>
        <p:spPr>
          <a:xfrm>
            <a:off x="1577765" y="5917692"/>
            <a:ext cx="903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>
                <a:solidFill>
                  <a:srgbClr val="D3D3D3"/>
                </a:solidFill>
                <a:latin typeface="+mn-ea"/>
                <a:ea typeface="+mn-ea"/>
              </a:rPr>
              <a:t>https://www.sakurajyuji.jp</a:t>
            </a:r>
            <a:endParaRPr kumimoji="1" lang="ja-JP" altLang="en-US" sz="4400" b="1">
              <a:solidFill>
                <a:srgbClr val="D3D3D3"/>
              </a:solidFill>
              <a:latin typeface="+mn-ea"/>
              <a:ea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537" y="2653136"/>
            <a:ext cx="1979721" cy="6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82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2" id="{99C1B558-5B15-3442-B2CA-FF81F658506D}" vid="{D7D1C3CF-C9FA-994B-9ED5-2CC943B9EED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format_F_2504</Template>
  <TotalTime>7</TotalTime>
  <Words>171</Words>
  <Application>Microsoft Office PowerPoint</Application>
  <PresentationFormat>ワイド画面</PresentationFormat>
  <Paragraphs>26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Yu Gothic Medium</vt:lpstr>
      <vt:lpstr>游ゴシック</vt:lpstr>
      <vt:lpstr>游ゴシック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KMI21N0003</dc:creator>
  <cp:lastModifiedBy>KMI21N0003</cp:lastModifiedBy>
  <cp:revision>11</cp:revision>
  <dcterms:created xsi:type="dcterms:W3CDTF">2025-04-14T03:45:06Z</dcterms:created>
  <dcterms:modified xsi:type="dcterms:W3CDTF">2026-01-07T09:33:35Z</dcterms:modified>
</cp:coreProperties>
</file>