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2" r:id="rId2"/>
  </p:sldMasterIdLst>
  <p:notesMasterIdLst>
    <p:notesMasterId r:id="rId10"/>
  </p:notesMasterIdLst>
  <p:sldIdLst>
    <p:sldId id="287" r:id="rId3"/>
    <p:sldId id="288" r:id="rId4"/>
    <p:sldId id="293" r:id="rId5"/>
    <p:sldId id="289" r:id="rId6"/>
    <p:sldId id="292" r:id="rId7"/>
    <p:sldId id="290" r:id="rId8"/>
    <p:sldId id="291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B85"/>
    <a:srgbClr val="E78FB9"/>
    <a:srgbClr val="E793FD"/>
    <a:srgbClr val="F0F0F0"/>
    <a:srgbClr val="E71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BB6C-9150-46BF-89F1-B08014C47CF7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43908-B98A-4C80-AF77-3BDDAE9F6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55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0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0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9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53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2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8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72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2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28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48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6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72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49" r:id="rId5"/>
    <p:sldLayoutId id="2147483650" r:id="rId6"/>
    <p:sldLayoutId id="2147483651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54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661601" y="3298519"/>
            <a:ext cx="507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spc="100" dirty="0"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3600" b="1" spc="100" dirty="0">
                <a:latin typeface="Yu Gothic" panose="020B0400000000000000" pitchFamily="34" charset="-128"/>
                <a:ea typeface="Yu Gothic" panose="020B0400000000000000" pitchFamily="34" charset="-128"/>
              </a:rPr>
              <a:t>AI</a:t>
            </a:r>
            <a:r>
              <a:rPr kumimoji="1" lang="ja-JP" altLang="en-US" sz="3600" b="1" spc="100" dirty="0">
                <a:latin typeface="Yu Gothic" panose="020B0400000000000000" pitchFamily="34" charset="-128"/>
                <a:ea typeface="Yu Gothic" panose="020B0400000000000000" pitchFamily="34" charset="-128"/>
              </a:rPr>
              <a:t>研修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443DC9-765D-E985-B3B0-B331660C4BC4}"/>
              </a:ext>
            </a:extLst>
          </p:cNvPr>
          <p:cNvSpPr txBox="1"/>
          <p:nvPr/>
        </p:nvSpPr>
        <p:spPr>
          <a:xfrm>
            <a:off x="677413" y="3966556"/>
            <a:ext cx="4041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医療法人桜十字</a:t>
            </a:r>
            <a:r>
              <a:rPr lang="ja-JP" altLang="en-US" sz="1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kumimoji="1" lang="ja-JP" altLang="en-US" sz="1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総務⼈事部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863B5-62CE-C854-0C00-A4EF70204BFC}"/>
              </a:ext>
            </a:extLst>
          </p:cNvPr>
          <p:cNvSpPr txBox="1"/>
          <p:nvPr/>
        </p:nvSpPr>
        <p:spPr>
          <a:xfrm>
            <a:off x="677413" y="4321364"/>
            <a:ext cx="2889370" cy="46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b="1">
                <a:latin typeface="Yu Gothic" panose="020B0400000000000000" pitchFamily="34" charset="-128"/>
                <a:ea typeface="Yu Gothic" panose="020B0400000000000000" pitchFamily="34" charset="-128"/>
              </a:rPr>
              <a:t>2026.01.20  </a:t>
            </a:r>
            <a:endParaRPr lang="ja-JP" altLang="en-US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70" y="5681708"/>
            <a:ext cx="2311081" cy="80661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8" y="1184389"/>
            <a:ext cx="4756212" cy="16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8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1FBB68-4C71-022C-EE3B-AF2C3375A4B0}"/>
              </a:ext>
            </a:extLst>
          </p:cNvPr>
          <p:cNvSpPr txBox="1"/>
          <p:nvPr/>
        </p:nvSpPr>
        <p:spPr>
          <a:xfrm>
            <a:off x="553223" y="3923306"/>
            <a:ext cx="66650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桜十字グループとは</a:t>
            </a:r>
            <a:endParaRPr lang="en-US" altLang="ja-JP" sz="1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ミッション・ビジョン・バリュー</a:t>
            </a:r>
          </a:p>
          <a:p>
            <a:pPr>
              <a:lnSpc>
                <a:spcPct val="200000"/>
              </a:lnSpc>
            </a:pPr>
            <a:r>
              <a:rPr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事業紹介</a:t>
            </a:r>
            <a:endParaRPr lang="en-US" altLang="ja-JP" sz="1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自社サービス紹介</a:t>
            </a:r>
          </a:p>
          <a:p>
            <a:pPr>
              <a:lnSpc>
                <a:spcPct val="200000"/>
              </a:lnSpc>
            </a:pPr>
            <a:r>
              <a:rPr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社員紹介</a:t>
            </a:r>
          </a:p>
        </p:txBody>
      </p:sp>
    </p:spTree>
    <p:extLst>
      <p:ext uri="{BB962C8B-B14F-4D97-AF65-F5344CB8AC3E}">
        <p14:creationId xmlns:p14="http://schemas.microsoft.com/office/powerpoint/2010/main" val="275105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1FBB68-4C71-022C-EE3B-AF2C3375A4B0}"/>
              </a:ext>
            </a:extLst>
          </p:cNvPr>
          <p:cNvSpPr txBox="1"/>
          <p:nvPr/>
        </p:nvSpPr>
        <p:spPr>
          <a:xfrm>
            <a:off x="1164523" y="1749059"/>
            <a:ext cx="2588327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BUSINESS</a:t>
            </a:r>
          </a:p>
          <a:p>
            <a:pPr>
              <a:lnSpc>
                <a:spcPts val="5600"/>
              </a:lnSpc>
            </a:pPr>
            <a:r>
              <a:rPr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OUR JOURNEY</a:t>
            </a:r>
          </a:p>
          <a:p>
            <a:pPr>
              <a:lnSpc>
                <a:spcPts val="5600"/>
              </a:lnSpc>
            </a:pPr>
            <a:r>
              <a:rPr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TEAM</a:t>
            </a:r>
          </a:p>
          <a:p>
            <a:pPr>
              <a:lnSpc>
                <a:spcPts val="5600"/>
              </a:lnSpc>
            </a:pPr>
            <a:r>
              <a:rPr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CULTURE</a:t>
            </a:r>
            <a:endParaRPr lang="ja-JP" altLang="en-US" sz="2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FEC728-5FB5-5097-164A-6C807BDBC31F}"/>
              </a:ext>
            </a:extLst>
          </p:cNvPr>
          <p:cNvSpPr txBox="1"/>
          <p:nvPr/>
        </p:nvSpPr>
        <p:spPr>
          <a:xfrm>
            <a:off x="250452" y="1752850"/>
            <a:ext cx="1079171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altLang="ja-JP" sz="3200" b="1" spc="50" dirty="0">
                <a:solidFill>
                  <a:schemeClr val="bg2">
                    <a:lumMod val="9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ts val="5600"/>
              </a:lnSpc>
            </a:pPr>
            <a:r>
              <a:rPr lang="en-US" altLang="ja-JP" sz="3200" b="1" spc="50" dirty="0">
                <a:solidFill>
                  <a:schemeClr val="bg2">
                    <a:lumMod val="9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ts val="5600"/>
              </a:lnSpc>
            </a:pPr>
            <a:r>
              <a:rPr lang="en-US" altLang="ja-JP" sz="3200" b="1" spc="50" dirty="0">
                <a:solidFill>
                  <a:schemeClr val="bg2">
                    <a:lumMod val="9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ts val="5600"/>
              </a:lnSpc>
            </a:pPr>
            <a:r>
              <a:rPr lang="en-US" altLang="ja-JP" sz="3200" b="1" spc="50" dirty="0">
                <a:solidFill>
                  <a:schemeClr val="bg2">
                    <a:lumMod val="9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ts val="5600"/>
              </a:lnSpc>
            </a:pPr>
            <a:r>
              <a:rPr lang="en-US" altLang="ja-JP" sz="3200" b="1" spc="50" dirty="0">
                <a:solidFill>
                  <a:schemeClr val="bg2">
                    <a:lumMod val="9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3251200" y="2314575"/>
            <a:ext cx="244475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E78FB9"/>
                </a:gs>
                <a:gs pos="29700">
                  <a:srgbClr val="BB6DAA"/>
                </a:gs>
                <a:gs pos="100000">
                  <a:srgbClr val="541B85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235200" y="3032125"/>
            <a:ext cx="346075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E78FB9"/>
                </a:gs>
                <a:gs pos="29700">
                  <a:srgbClr val="BB6DAA"/>
                </a:gs>
                <a:gs pos="100000">
                  <a:srgbClr val="541B85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060700" y="3749675"/>
            <a:ext cx="263525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E78FB9"/>
                </a:gs>
                <a:gs pos="29700">
                  <a:srgbClr val="BB6DAA"/>
                </a:gs>
                <a:gs pos="100000">
                  <a:srgbClr val="541B85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458686" y="4486275"/>
            <a:ext cx="3237264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E78FB9"/>
                </a:gs>
                <a:gs pos="29700">
                  <a:srgbClr val="BB6DAA"/>
                </a:gs>
                <a:gs pos="100000">
                  <a:srgbClr val="541B85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175000" y="5203825"/>
            <a:ext cx="252095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E78FB9"/>
                </a:gs>
                <a:gs pos="29700">
                  <a:srgbClr val="BB6DAA"/>
                </a:gs>
                <a:gs pos="100000">
                  <a:srgbClr val="541B85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5721351" y="1772559"/>
            <a:ext cx="4395633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ja-JP" altLang="en-US" sz="1600" b="1" dirty="0">
                <a:solidFill>
                  <a:schemeClr val="bg2">
                    <a:lumMod val="90000"/>
                  </a:schemeClr>
                </a:solidFill>
                <a:latin typeface="+mn-ea"/>
              </a:rPr>
              <a:t>事業</a:t>
            </a:r>
            <a:endParaRPr lang="en-US" altLang="ja-JP" sz="1600" b="1" dirty="0">
              <a:solidFill>
                <a:schemeClr val="bg2">
                  <a:lumMod val="90000"/>
                </a:schemeClr>
              </a:solidFill>
              <a:latin typeface="+mn-ea"/>
            </a:endParaRPr>
          </a:p>
          <a:p>
            <a:pPr algn="just">
              <a:lnSpc>
                <a:spcPts val="5600"/>
              </a:lnSpc>
            </a:pPr>
            <a:r>
              <a:rPr lang="ja-JP" altLang="en-US" sz="1600" b="1" dirty="0">
                <a:solidFill>
                  <a:schemeClr val="bg2">
                    <a:lumMod val="90000"/>
                  </a:schemeClr>
                </a:solidFill>
                <a:latin typeface="+mn-ea"/>
              </a:rPr>
              <a:t>沿革</a:t>
            </a:r>
            <a:endParaRPr lang="en-US" altLang="ja-JP" sz="1600" b="1" dirty="0">
              <a:solidFill>
                <a:schemeClr val="bg2">
                  <a:lumMod val="90000"/>
                </a:schemeClr>
              </a:solidFill>
              <a:latin typeface="+mn-ea"/>
            </a:endParaRPr>
          </a:p>
          <a:p>
            <a:pPr algn="just">
              <a:lnSpc>
                <a:spcPts val="5600"/>
              </a:lnSpc>
            </a:pPr>
            <a:r>
              <a:rPr lang="ja-JP" altLang="en-US" sz="1600" b="1" dirty="0">
                <a:solidFill>
                  <a:schemeClr val="bg2">
                    <a:lumMod val="90000"/>
                  </a:schemeClr>
                </a:solidFill>
                <a:latin typeface="+mn-ea"/>
              </a:rPr>
              <a:t>チーム</a:t>
            </a:r>
            <a:endParaRPr lang="en-US" altLang="ja-JP" sz="1600" b="1" dirty="0">
              <a:solidFill>
                <a:schemeClr val="bg2">
                  <a:lumMod val="90000"/>
                </a:schemeClr>
              </a:solidFill>
              <a:latin typeface="+mn-ea"/>
            </a:endParaRPr>
          </a:p>
          <a:p>
            <a:pPr algn="just">
              <a:lnSpc>
                <a:spcPts val="5600"/>
              </a:lnSpc>
            </a:pPr>
            <a:r>
              <a:rPr lang="ja-JP" altLang="en-US" sz="1600" b="1" dirty="0">
                <a:solidFill>
                  <a:schemeClr val="bg2">
                    <a:lumMod val="90000"/>
                  </a:schemeClr>
                </a:solidFill>
                <a:latin typeface="+mn-ea"/>
              </a:rPr>
              <a:t>はたらく環境</a:t>
            </a:r>
            <a:endParaRPr lang="en-US" altLang="ja-JP" sz="1600" b="1" dirty="0">
              <a:solidFill>
                <a:schemeClr val="bg2">
                  <a:lumMod val="90000"/>
                </a:schemeClr>
              </a:solidFill>
              <a:latin typeface="+mn-ea"/>
            </a:endParaRPr>
          </a:p>
          <a:p>
            <a:pPr algn="just">
              <a:lnSpc>
                <a:spcPts val="5600"/>
              </a:lnSpc>
            </a:pPr>
            <a:r>
              <a:rPr lang="ja-JP" altLang="en-US" sz="1600" b="1" dirty="0">
                <a:solidFill>
                  <a:schemeClr val="bg2">
                    <a:lumMod val="90000"/>
                  </a:schemeClr>
                </a:solidFill>
                <a:latin typeface="+mn-ea"/>
              </a:rPr>
              <a:t>採用</a:t>
            </a:r>
            <a:endParaRPr lang="en-US" altLang="ja-JP" sz="1600" b="1" dirty="0">
              <a:solidFill>
                <a:schemeClr val="bg2">
                  <a:lumMod val="90000"/>
                </a:schemeClr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2863B5-62CE-C854-0C00-A4EF70204BFC}"/>
              </a:ext>
            </a:extLst>
          </p:cNvPr>
          <p:cNvSpPr txBox="1"/>
          <p:nvPr/>
        </p:nvSpPr>
        <p:spPr>
          <a:xfrm>
            <a:off x="269070" y="6371645"/>
            <a:ext cx="2062554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000" dirty="0">
                <a:solidFill>
                  <a:schemeClr val="bg2">
                    <a:lumMod val="9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© 2025 Sakurajyuji Group.</a:t>
            </a:r>
            <a:endParaRPr lang="ja-JP" altLang="en-US" sz="1000" dirty="0">
              <a:solidFill>
                <a:schemeClr val="bg2">
                  <a:lumMod val="9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61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7DD97A-0AC6-91D2-E07B-A45FA7F84692}"/>
              </a:ext>
            </a:extLst>
          </p:cNvPr>
          <p:cNvSpPr txBox="1"/>
          <p:nvPr/>
        </p:nvSpPr>
        <p:spPr>
          <a:xfrm rot="5400000">
            <a:off x="-1135644" y="2968615"/>
            <a:ext cx="277801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桜十字グループ　</a:t>
            </a:r>
            <a:r>
              <a:rPr kumimoji="1" lang="en-US" altLang="ja-JP" sz="85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AI</a:t>
            </a:r>
            <a:r>
              <a:rPr kumimoji="1" lang="ja-JP" altLang="en-US" sz="85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研修の概要（計画書）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7DD97A-0AC6-91D2-E07B-A45FA7F84692}"/>
              </a:ext>
            </a:extLst>
          </p:cNvPr>
          <p:cNvSpPr txBox="1"/>
          <p:nvPr/>
        </p:nvSpPr>
        <p:spPr>
          <a:xfrm>
            <a:off x="90663" y="71024"/>
            <a:ext cx="469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b="1" dirty="0">
                <a:solidFill>
                  <a:schemeClr val="bg1"/>
                </a:solidFill>
                <a:latin typeface="+mn-ea"/>
              </a:rPr>
              <a:t>2</a:t>
            </a:r>
            <a:endParaRPr kumimoji="1" lang="ja-JP" altLang="en-US" sz="2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2863B5-62CE-C854-0C00-A4EF70204BFC}"/>
              </a:ext>
            </a:extLst>
          </p:cNvPr>
          <p:cNvSpPr txBox="1"/>
          <p:nvPr/>
        </p:nvSpPr>
        <p:spPr>
          <a:xfrm rot="5400000">
            <a:off x="10839660" y="3587822"/>
            <a:ext cx="2062554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90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© 2026 </a:t>
            </a:r>
            <a:r>
              <a:rPr lang="en-US" altLang="ja-JP" sz="900" dirty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Sakurajyuji Group.</a:t>
            </a:r>
            <a:endParaRPr lang="ja-JP" altLang="en-US" sz="900" dirty="0">
              <a:solidFill>
                <a:schemeClr val="bg2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ECF0D3-2A8E-FBC0-23E2-EBBFA209CD38}"/>
              </a:ext>
            </a:extLst>
          </p:cNvPr>
          <p:cNvSpPr txBox="1"/>
          <p:nvPr/>
        </p:nvSpPr>
        <p:spPr>
          <a:xfrm>
            <a:off x="668901" y="97658"/>
            <a:ext cx="486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桜十字グループとは　</a:t>
            </a:r>
            <a:r>
              <a:rPr lang="ja-JP" altLang="en-US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ｌ</a:t>
            </a:r>
            <a:r>
              <a:rPr lang="ja-JP" altLang="en-US" dirty="0">
                <a:latin typeface="+mn-ea"/>
              </a:rPr>
              <a:t>　</a:t>
            </a:r>
            <a:r>
              <a:rPr lang="ja-JP" altLang="en-US" b="1" dirty="0">
                <a:latin typeface="+mn-ea"/>
              </a:rPr>
              <a:t>グループパーパス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b="13394"/>
          <a:stretch/>
        </p:blipFill>
        <p:spPr>
          <a:xfrm>
            <a:off x="6135624" y="928681"/>
            <a:ext cx="4844414" cy="267686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1149097" y="2461554"/>
            <a:ext cx="43956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ECF0D3-2A8E-FBC0-23E2-EBBFA209CD38}"/>
              </a:ext>
            </a:extLst>
          </p:cNvPr>
          <p:cNvSpPr txBox="1"/>
          <p:nvPr/>
        </p:nvSpPr>
        <p:spPr>
          <a:xfrm>
            <a:off x="1149097" y="1971835"/>
            <a:ext cx="5361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+mn-ea"/>
              </a:rPr>
              <a:t>すべてのデザインにコト体験を。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624" y="3716258"/>
            <a:ext cx="4844414" cy="27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7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1FBB68-4C71-022C-EE3B-AF2C3375A4B0}"/>
              </a:ext>
            </a:extLst>
          </p:cNvPr>
          <p:cNvSpPr txBox="1"/>
          <p:nvPr/>
        </p:nvSpPr>
        <p:spPr>
          <a:xfrm>
            <a:off x="864052" y="52544"/>
            <a:ext cx="2158342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BUSINESS</a:t>
            </a:r>
            <a:endParaRPr lang="ja-JP" altLang="en-US" sz="2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2930051" y="52544"/>
            <a:ext cx="712253" cy="59574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ja-JP" altLang="en-US" sz="1600" b="1" dirty="0">
                <a:latin typeface="+mn-ea"/>
              </a:rPr>
              <a:t>事業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863B5-62CE-C854-0C00-A4EF70204BFC}"/>
              </a:ext>
            </a:extLst>
          </p:cNvPr>
          <p:cNvSpPr txBox="1"/>
          <p:nvPr/>
        </p:nvSpPr>
        <p:spPr>
          <a:xfrm>
            <a:off x="5172478" y="6543714"/>
            <a:ext cx="2062554" cy="25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800" dirty="0">
                <a:solidFill>
                  <a:schemeClr val="bg2">
                    <a:lumMod val="9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© 2025 Sakurajyuji Group.</a:t>
            </a:r>
            <a:endParaRPr lang="ja-JP" altLang="en-US" sz="800" dirty="0">
              <a:solidFill>
                <a:schemeClr val="bg2">
                  <a:lumMod val="9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1453228" y="1777495"/>
            <a:ext cx="941101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400" dirty="0">
                <a:latin typeface="+mn-ea"/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ECF0D3-2A8E-FBC0-23E2-EBBFA209CD38}"/>
              </a:ext>
            </a:extLst>
          </p:cNvPr>
          <p:cNvSpPr txBox="1"/>
          <p:nvPr/>
        </p:nvSpPr>
        <p:spPr>
          <a:xfrm>
            <a:off x="1453228" y="1287776"/>
            <a:ext cx="5361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+mn-ea"/>
              </a:rPr>
              <a:t>すべてのデザインにコト体験を。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12930" r="3662" b="13394"/>
          <a:stretch/>
        </p:blipFill>
        <p:spPr>
          <a:xfrm>
            <a:off x="1560394" y="3085515"/>
            <a:ext cx="4598340" cy="27293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823" y="186486"/>
            <a:ext cx="1572836" cy="54895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043" y="3085515"/>
            <a:ext cx="4844414" cy="27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0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1FBB68-4C71-022C-EE3B-AF2C3375A4B0}"/>
              </a:ext>
            </a:extLst>
          </p:cNvPr>
          <p:cNvSpPr txBox="1"/>
          <p:nvPr/>
        </p:nvSpPr>
        <p:spPr>
          <a:xfrm>
            <a:off x="864052" y="52544"/>
            <a:ext cx="2158342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BUSINESS</a:t>
            </a:r>
            <a:endParaRPr lang="ja-JP" altLang="en-US" sz="2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2930051" y="52544"/>
            <a:ext cx="712253" cy="59574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ja-JP" altLang="en-US" sz="1600" b="1" dirty="0">
                <a:latin typeface="+mn-ea"/>
              </a:rPr>
              <a:t>事業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1453228" y="1777495"/>
            <a:ext cx="941101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400" dirty="0">
                <a:latin typeface="+mn-ea"/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ECF0D3-2A8E-FBC0-23E2-EBBFA209CD38}"/>
              </a:ext>
            </a:extLst>
          </p:cNvPr>
          <p:cNvSpPr txBox="1"/>
          <p:nvPr/>
        </p:nvSpPr>
        <p:spPr>
          <a:xfrm>
            <a:off x="1453228" y="1287776"/>
            <a:ext cx="5361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+mn-ea"/>
              </a:rPr>
              <a:t>すべてのデザインにコト体験を。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12930" r="3662" b="13394"/>
          <a:stretch/>
        </p:blipFill>
        <p:spPr>
          <a:xfrm>
            <a:off x="1560394" y="3085515"/>
            <a:ext cx="4598340" cy="272936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043" y="3085515"/>
            <a:ext cx="4844414" cy="27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9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7" y="835906"/>
            <a:ext cx="1979982" cy="69105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2A8A32-3945-40AC-20D9-DBA74FC17190}"/>
              </a:ext>
            </a:extLst>
          </p:cNvPr>
          <p:cNvSpPr txBox="1"/>
          <p:nvPr/>
        </p:nvSpPr>
        <p:spPr>
          <a:xfrm>
            <a:off x="1763812" y="1751797"/>
            <a:ext cx="6097978" cy="572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3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23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23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</a:t>
            </a:r>
            <a:r>
              <a:rPr lang="ja-JP" altLang="en-US" sz="2300" b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lang="ja-JP" altLang="en-US" sz="23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満たす。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497369-C2A8-8208-FB5B-6808744FE0B5}"/>
              </a:ext>
            </a:extLst>
          </p:cNvPr>
          <p:cNvSpPr txBox="1"/>
          <p:nvPr/>
        </p:nvSpPr>
        <p:spPr>
          <a:xfrm>
            <a:off x="2483736" y="4444273"/>
            <a:ext cx="60979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どこまでも人を見つめ、街と未来を見据える。</a:t>
            </a:r>
            <a:endParaRPr lang="en-US" altLang="ja-JP" sz="1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74" y="2365914"/>
            <a:ext cx="5539225" cy="19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90017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20154C47-D606-4C69-916A-7A0283F1161D}" vid="{0EF01163-8E3E-4726-BDBA-069C5C1A6CA8}"/>
    </a:ext>
  </a:extLst>
</a:theme>
</file>

<file path=ppt/theme/theme2.xml><?xml version="1.0" encoding="utf-8"?>
<a:theme xmlns:a="http://schemas.openxmlformats.org/drawingml/2006/main" name="1_テーマ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20154C47-D606-4C69-916A-7A0283F1161D}" vid="{0EF01163-8E3E-4726-BDBA-069C5C1A6CA8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917</TotalTime>
  <Words>311</Words>
  <Application>Microsoft Macintosh PowerPoint</Application>
  <PresentationFormat>ワイド画面</PresentationFormat>
  <Paragraphs>41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Yu Gothic</vt:lpstr>
      <vt:lpstr>Yu Gothic</vt:lpstr>
      <vt:lpstr>Yu Gothic Medium</vt:lpstr>
      <vt:lpstr>Arial</vt:lpstr>
      <vt:lpstr>Bahnschrift</vt:lpstr>
      <vt:lpstr>テーマ1</vt:lpstr>
      <vt:lpstr>1_テーマ1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DESKTOP-6BI154V</dc:creator>
  <cp:lastModifiedBy>桜十字 広報 千木良</cp:lastModifiedBy>
  <cp:revision>116</cp:revision>
  <dcterms:created xsi:type="dcterms:W3CDTF">2025-11-20T01:37:40Z</dcterms:created>
  <dcterms:modified xsi:type="dcterms:W3CDTF">2026-01-10T10:49:05Z</dcterms:modified>
</cp:coreProperties>
</file>