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25" d="100"/>
          <a:sy n="125" d="100"/>
        </p:scale>
        <p:origin x="737" y="2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06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8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030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858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4B2842B-D65D-F049-124D-5357D5632B19}"/>
              </a:ext>
            </a:extLst>
          </p:cNvPr>
          <p:cNvSpPr txBox="1"/>
          <p:nvPr/>
        </p:nvSpPr>
        <p:spPr>
          <a:xfrm>
            <a:off x="1063500" y="1914436"/>
            <a:ext cx="7059222" cy="1323439"/>
          </a:xfrm>
          <a:prstGeom prst="rect">
            <a:avLst/>
          </a:prstGeom>
          <a:noFill/>
        </p:spPr>
        <p:txBody>
          <a:bodyPr wrap="square" rtlCol="0">
            <a:spAutoFit/>
          </a:bodyPr>
          <a:lstStyle/>
          <a:p>
            <a:r>
              <a:rPr kumimoji="1" lang="ja-JP" altLang="en-US" sz="4000" b="1" dirty="0">
                <a:solidFill>
                  <a:schemeClr val="bg1"/>
                </a:solidFill>
                <a:latin typeface="Yu Gothic" panose="020B0400000000000000" pitchFamily="34" charset="-128"/>
                <a:ea typeface="Yu Gothic" panose="020B0400000000000000" pitchFamily="34" charset="-128"/>
              </a:rPr>
              <a:t>桜十字グループ</a:t>
            </a:r>
            <a:r>
              <a:rPr kumimoji="1" lang="en-US" altLang="ja-JP" sz="4000" b="1" dirty="0">
                <a:solidFill>
                  <a:schemeClr val="bg1"/>
                </a:solidFill>
                <a:latin typeface="Yu Gothic" panose="020B0400000000000000" pitchFamily="34" charset="-128"/>
                <a:ea typeface="Yu Gothic" panose="020B0400000000000000" pitchFamily="34" charset="-128"/>
              </a:rPr>
              <a:t> AI</a:t>
            </a:r>
            <a:r>
              <a:rPr kumimoji="1" lang="ja-JP" altLang="en-US" sz="4000" b="1" dirty="0">
                <a:solidFill>
                  <a:schemeClr val="bg1"/>
                </a:solidFill>
                <a:latin typeface="Yu Gothic" panose="020B0400000000000000" pitchFamily="34" charset="-128"/>
                <a:ea typeface="Yu Gothic" panose="020B0400000000000000" pitchFamily="34" charset="-128"/>
              </a:rPr>
              <a:t>研修の</a:t>
            </a:r>
            <a:r>
              <a:rPr kumimoji="1" lang="en-US" altLang="ja-JP" sz="4000" b="1" dirty="0">
                <a:solidFill>
                  <a:schemeClr val="bg1"/>
                </a:solidFill>
                <a:latin typeface="Yu Gothic" panose="020B0400000000000000" pitchFamily="34" charset="-128"/>
                <a:ea typeface="Yu Gothic" panose="020B0400000000000000" pitchFamily="34" charset="-128"/>
              </a:rPr>
              <a:t/>
            </a:r>
            <a:br>
              <a:rPr kumimoji="1" lang="en-US" altLang="ja-JP" sz="4000" b="1" dirty="0">
                <a:solidFill>
                  <a:schemeClr val="bg1"/>
                </a:solidFill>
                <a:latin typeface="Yu Gothic" panose="020B0400000000000000" pitchFamily="34" charset="-128"/>
                <a:ea typeface="Yu Gothic" panose="020B0400000000000000" pitchFamily="34" charset="-128"/>
              </a:rPr>
            </a:br>
            <a:r>
              <a:rPr kumimoji="1" lang="ja-JP" altLang="en-US" sz="4000" b="1" dirty="0">
                <a:solidFill>
                  <a:schemeClr val="bg1"/>
                </a:solidFill>
                <a:latin typeface="Yu Gothic" panose="020B0400000000000000" pitchFamily="34" charset="-128"/>
                <a:ea typeface="Yu Gothic" panose="020B0400000000000000" pitchFamily="34" charset="-128"/>
              </a:rPr>
              <a:t>概要（計画書）</a:t>
            </a:r>
          </a:p>
        </p:txBody>
      </p:sp>
      <p:sp>
        <p:nvSpPr>
          <p:cNvPr id="5" name="テキスト ボックス 4">
            <a:extLst>
              <a:ext uri="{FF2B5EF4-FFF2-40B4-BE49-F238E27FC236}">
                <a16:creationId xmlns:a16="http://schemas.microsoft.com/office/drawing/2014/main" id="{48443DC9-765D-E985-B3B0-B331660C4BC4}"/>
              </a:ext>
            </a:extLst>
          </p:cNvPr>
          <p:cNvSpPr txBox="1"/>
          <p:nvPr/>
        </p:nvSpPr>
        <p:spPr>
          <a:xfrm>
            <a:off x="1063500" y="3959859"/>
            <a:ext cx="3271520" cy="1477328"/>
          </a:xfrm>
          <a:prstGeom prst="rect">
            <a:avLst/>
          </a:prstGeom>
          <a:noFill/>
        </p:spPr>
        <p:txBody>
          <a:bodyPr wrap="square" rtlCol="0">
            <a:spAutoFit/>
          </a:bodyPr>
          <a:lstStyle/>
          <a:p>
            <a:pPr>
              <a:lnSpc>
                <a:spcPct val="150000"/>
              </a:lnSpc>
            </a:pPr>
            <a:r>
              <a:rPr kumimoji="1" lang="ja-JP" altLang="en-US" sz="2000" b="1" dirty="0">
                <a:solidFill>
                  <a:schemeClr val="bg1"/>
                </a:solidFill>
                <a:latin typeface="Yu Gothic" panose="020B0400000000000000" pitchFamily="34" charset="-128"/>
                <a:ea typeface="Yu Gothic" panose="020B0400000000000000" pitchFamily="34" charset="-128"/>
              </a:rPr>
              <a:t>医療法人 桜十字　</a:t>
            </a:r>
          </a:p>
          <a:p>
            <a:pPr>
              <a:lnSpc>
                <a:spcPct val="150000"/>
              </a:lnSpc>
            </a:pPr>
            <a:r>
              <a:rPr kumimoji="1" lang="ja-JP" altLang="en-US" sz="2000" b="1">
                <a:solidFill>
                  <a:schemeClr val="bg1"/>
                </a:solidFill>
                <a:latin typeface="Yu Gothic" panose="020B0400000000000000" pitchFamily="34" charset="-128"/>
                <a:ea typeface="Yu Gothic" panose="020B0400000000000000" pitchFamily="34" charset="-128"/>
              </a:rPr>
              <a:t>総務</a:t>
            </a:r>
            <a:r>
              <a:rPr kumimoji="1" lang="ja-JP" altLang="en-US" sz="2000" b="1" smtClean="0">
                <a:solidFill>
                  <a:schemeClr val="bg1"/>
                </a:solidFill>
                <a:latin typeface="Yu Gothic" panose="020B0400000000000000" pitchFamily="34" charset="-128"/>
                <a:ea typeface="Yu Gothic" panose="020B0400000000000000" pitchFamily="34" charset="-128"/>
              </a:rPr>
              <a:t>⼈事部</a:t>
            </a:r>
            <a:endParaRPr lang="en-US" altLang="ja-JP" sz="2000" b="1" dirty="0">
              <a:solidFill>
                <a:schemeClr val="bg1"/>
              </a:solidFill>
              <a:latin typeface="Yu Gothic" panose="020B0400000000000000" pitchFamily="34" charset="-128"/>
              <a:ea typeface="Yu Gothic" panose="020B0400000000000000" pitchFamily="34" charset="-128"/>
            </a:endParaRPr>
          </a:p>
          <a:p>
            <a:pPr>
              <a:lnSpc>
                <a:spcPct val="150000"/>
              </a:lnSpc>
            </a:pPr>
            <a:r>
              <a:rPr kumimoji="1" lang="en-US" altLang="ja-JP" sz="2000" b="1" smtClean="0">
                <a:solidFill>
                  <a:schemeClr val="bg1"/>
                </a:solidFill>
                <a:latin typeface="Yu Gothic" panose="020B0400000000000000" pitchFamily="34" charset="-128"/>
                <a:ea typeface="Yu Gothic" panose="020B0400000000000000" pitchFamily="34" charset="-128"/>
              </a:rPr>
              <a:t>2026.01.20 </a:t>
            </a:r>
            <a:endParaRPr kumimoji="1" lang="ja-JP" altLang="en-US" sz="2000" b="1" dirty="0">
              <a:solidFill>
                <a:schemeClr val="bg1"/>
              </a:solidFill>
              <a:latin typeface="Yu Gothic" panose="020B0400000000000000" pitchFamily="34" charset="-128"/>
              <a:ea typeface="Yu Gothic" panose="020B0400000000000000" pitchFamily="34"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772" y="-169037"/>
            <a:ext cx="2368903" cy="1673987"/>
          </a:xfrm>
          <a:prstGeom prst="rect">
            <a:avLst/>
          </a:prstGeom>
        </p:spPr>
      </p:pic>
    </p:spTree>
    <p:extLst>
      <p:ext uri="{BB962C8B-B14F-4D97-AF65-F5344CB8AC3E}">
        <p14:creationId xmlns:p14="http://schemas.microsoft.com/office/powerpoint/2010/main" val="173850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1FBB68-4C71-022C-EE3B-AF2C3375A4B0}"/>
              </a:ext>
            </a:extLst>
          </p:cNvPr>
          <p:cNvSpPr txBox="1"/>
          <p:nvPr/>
        </p:nvSpPr>
        <p:spPr>
          <a:xfrm>
            <a:off x="530920" y="1068594"/>
            <a:ext cx="6665026" cy="1938992"/>
          </a:xfrm>
          <a:prstGeom prst="rect">
            <a:avLst/>
          </a:prstGeom>
          <a:noFill/>
        </p:spPr>
        <p:txBody>
          <a:bodyPr wrap="square">
            <a:spAutoFit/>
          </a:bodyPr>
          <a:lstStyle/>
          <a:p>
            <a:pPr>
              <a:lnSpc>
                <a:spcPct val="200000"/>
              </a:lnSpc>
            </a:pPr>
            <a:r>
              <a:rPr lang="ja-JP" altLang="en-US" sz="1200" b="1" dirty="0" smtClean="0">
                <a:solidFill>
                  <a:schemeClr val="bg1"/>
                </a:solidFill>
                <a:latin typeface="Yu Gothic" panose="020B0400000000000000" pitchFamily="34" charset="-128"/>
                <a:ea typeface="Yu Gothic" panose="020B0400000000000000" pitchFamily="34" charset="-128"/>
              </a:rPr>
              <a:t>桜十字グループとは</a:t>
            </a:r>
            <a:endParaRPr lang="en-US" altLang="ja-JP" sz="1200" b="1" dirty="0" smtClean="0">
              <a:solidFill>
                <a:schemeClr val="bg1"/>
              </a:solidFill>
              <a:latin typeface="Yu Gothic" panose="020B0400000000000000" pitchFamily="34" charset="-128"/>
              <a:ea typeface="Yu Gothic" panose="020B0400000000000000" pitchFamily="34" charset="-128"/>
            </a:endParaRPr>
          </a:p>
          <a:p>
            <a:pPr>
              <a:lnSpc>
                <a:spcPct val="200000"/>
              </a:lnSpc>
            </a:pPr>
            <a:r>
              <a:rPr lang="ja-JP" altLang="en-US" sz="1200" b="1" dirty="0" smtClean="0">
                <a:solidFill>
                  <a:schemeClr val="bg1"/>
                </a:solidFill>
                <a:latin typeface="Yu Gothic" panose="020B0400000000000000" pitchFamily="34" charset="-128"/>
                <a:ea typeface="Yu Gothic" panose="020B0400000000000000" pitchFamily="34" charset="-128"/>
              </a:rPr>
              <a:t>ミッション</a:t>
            </a:r>
            <a:r>
              <a:rPr lang="ja-JP" altLang="en-US" sz="1200" b="1" dirty="0">
                <a:solidFill>
                  <a:schemeClr val="bg1"/>
                </a:solidFill>
                <a:latin typeface="Yu Gothic" panose="020B0400000000000000" pitchFamily="34" charset="-128"/>
                <a:ea typeface="Yu Gothic" panose="020B0400000000000000" pitchFamily="34" charset="-128"/>
              </a:rPr>
              <a:t>・ビジョン・バリュー</a:t>
            </a:r>
          </a:p>
          <a:p>
            <a:pPr>
              <a:lnSpc>
                <a:spcPct val="200000"/>
              </a:lnSpc>
            </a:pPr>
            <a:r>
              <a:rPr lang="ja-JP" altLang="en-US" sz="1200" b="1" dirty="0" smtClean="0">
                <a:solidFill>
                  <a:schemeClr val="bg1"/>
                </a:solidFill>
                <a:latin typeface="Yu Gothic" panose="020B0400000000000000" pitchFamily="34" charset="-128"/>
                <a:ea typeface="Yu Gothic" panose="020B0400000000000000" pitchFamily="34" charset="-128"/>
              </a:rPr>
              <a:t>事業紹介</a:t>
            </a:r>
            <a:endParaRPr lang="en-US" altLang="ja-JP" sz="1200" b="1" dirty="0" smtClean="0">
              <a:solidFill>
                <a:schemeClr val="bg1"/>
              </a:solidFill>
              <a:latin typeface="Yu Gothic" panose="020B0400000000000000" pitchFamily="34" charset="-128"/>
              <a:ea typeface="Yu Gothic" panose="020B0400000000000000" pitchFamily="34" charset="-128"/>
            </a:endParaRPr>
          </a:p>
          <a:p>
            <a:pPr>
              <a:lnSpc>
                <a:spcPct val="200000"/>
              </a:lnSpc>
            </a:pPr>
            <a:r>
              <a:rPr lang="ja-JP" altLang="en-US" sz="1200" b="1" dirty="0" smtClean="0">
                <a:solidFill>
                  <a:schemeClr val="bg1"/>
                </a:solidFill>
                <a:latin typeface="Yu Gothic" panose="020B0400000000000000" pitchFamily="34" charset="-128"/>
                <a:ea typeface="Yu Gothic" panose="020B0400000000000000" pitchFamily="34" charset="-128"/>
              </a:rPr>
              <a:t>自社</a:t>
            </a:r>
            <a:r>
              <a:rPr lang="ja-JP" altLang="en-US" sz="1200" b="1" dirty="0">
                <a:solidFill>
                  <a:schemeClr val="bg1"/>
                </a:solidFill>
                <a:latin typeface="Yu Gothic" panose="020B0400000000000000" pitchFamily="34" charset="-128"/>
                <a:ea typeface="Yu Gothic" panose="020B0400000000000000" pitchFamily="34" charset="-128"/>
              </a:rPr>
              <a:t>サービス紹介</a:t>
            </a:r>
          </a:p>
          <a:p>
            <a:pPr>
              <a:lnSpc>
                <a:spcPct val="200000"/>
              </a:lnSpc>
            </a:pPr>
            <a:r>
              <a:rPr lang="ja-JP" altLang="en-US" sz="1200" b="1" dirty="0" smtClean="0">
                <a:solidFill>
                  <a:schemeClr val="bg1"/>
                </a:solidFill>
                <a:latin typeface="Yu Gothic" panose="020B0400000000000000" pitchFamily="34" charset="-128"/>
                <a:ea typeface="Yu Gothic" panose="020B0400000000000000" pitchFamily="34" charset="-128"/>
              </a:rPr>
              <a:t>社員紹介</a:t>
            </a:r>
            <a:endParaRPr lang="ja-JP" altLang="en-US" sz="1200" b="1" dirty="0">
              <a:solidFill>
                <a:schemeClr val="bg1"/>
              </a:solidFill>
              <a:latin typeface="Yu Gothic" panose="020B0400000000000000" pitchFamily="34" charset="-128"/>
              <a:ea typeface="Yu Gothic" panose="020B0400000000000000" pitchFamily="34" charset="-128"/>
            </a:endParaRPr>
          </a:p>
        </p:txBody>
      </p:sp>
      <p:sp>
        <p:nvSpPr>
          <p:cNvPr id="3" name="テキスト ボックス 2">
            <a:extLst>
              <a:ext uri="{FF2B5EF4-FFF2-40B4-BE49-F238E27FC236}">
                <a16:creationId xmlns:a16="http://schemas.microsoft.com/office/drawing/2014/main" id="{EEFEC728-5FB5-5097-164A-6C807BDBC31F}"/>
              </a:ext>
            </a:extLst>
          </p:cNvPr>
          <p:cNvSpPr txBox="1"/>
          <p:nvPr/>
        </p:nvSpPr>
        <p:spPr>
          <a:xfrm>
            <a:off x="-282567" y="227842"/>
            <a:ext cx="2565138" cy="683777"/>
          </a:xfrm>
          <a:prstGeom prst="rect">
            <a:avLst/>
          </a:prstGeom>
          <a:noFill/>
        </p:spPr>
        <p:txBody>
          <a:bodyPr wrap="square">
            <a:spAutoFit/>
          </a:bodyPr>
          <a:lstStyle/>
          <a:p>
            <a:pPr algn="ctr">
              <a:lnSpc>
                <a:spcPts val="5600"/>
              </a:lnSpc>
            </a:pPr>
            <a:r>
              <a:rPr lang="en-US" altLang="ja-JP" sz="2000" b="1" dirty="0" smtClean="0">
                <a:solidFill>
                  <a:schemeClr val="bg1"/>
                </a:solidFill>
                <a:latin typeface="Bahnschrift" panose="020B0502040204020203" pitchFamily="34" charset="0"/>
                <a:cs typeface="Arial" panose="020B0604020202020204" pitchFamily="34" charset="0"/>
              </a:rPr>
              <a:t>Contents</a:t>
            </a:r>
          </a:p>
        </p:txBody>
      </p:sp>
      <p:sp>
        <p:nvSpPr>
          <p:cNvPr id="4" name="テキスト ボックス 3">
            <a:extLst>
              <a:ext uri="{FF2B5EF4-FFF2-40B4-BE49-F238E27FC236}">
                <a16:creationId xmlns:a16="http://schemas.microsoft.com/office/drawing/2014/main" id="{4A2863B5-62CE-C854-0C00-A4EF70204BFC}"/>
              </a:ext>
            </a:extLst>
          </p:cNvPr>
          <p:cNvSpPr txBox="1"/>
          <p:nvPr/>
        </p:nvSpPr>
        <p:spPr>
          <a:xfrm>
            <a:off x="269070" y="6371645"/>
            <a:ext cx="2062554" cy="323165"/>
          </a:xfrm>
          <a:prstGeom prst="rect">
            <a:avLst/>
          </a:prstGeom>
          <a:noFill/>
        </p:spPr>
        <p:txBody>
          <a:bodyPr wrap="square">
            <a:spAutoFit/>
          </a:bodyPr>
          <a:lstStyle/>
          <a:p>
            <a:pPr algn="ctr">
              <a:lnSpc>
                <a:spcPct val="150000"/>
              </a:lnSpc>
            </a:pPr>
            <a:r>
              <a:rPr lang="en-US" altLang="ja-JP" sz="1000" smtClean="0">
                <a:solidFill>
                  <a:schemeClr val="bg1"/>
                </a:solidFill>
                <a:latin typeface="Yu Gothic" panose="020B0400000000000000" pitchFamily="34" charset="-128"/>
                <a:ea typeface="Yu Gothic" panose="020B0400000000000000" pitchFamily="34" charset="-128"/>
              </a:rPr>
              <a:t>© </a:t>
            </a:r>
            <a:r>
              <a:rPr lang="en-US" altLang="ja-JP" sz="1000" smtClean="0">
                <a:solidFill>
                  <a:schemeClr val="bg1"/>
                </a:solidFill>
                <a:latin typeface="Yu Gothic" panose="020B0400000000000000" pitchFamily="34" charset="-128"/>
                <a:ea typeface="Yu Gothic" panose="020B0400000000000000" pitchFamily="34" charset="-128"/>
              </a:rPr>
              <a:t>2026 </a:t>
            </a:r>
            <a:r>
              <a:rPr lang="en-US" altLang="ja-JP" sz="1000" dirty="0" smtClean="0">
                <a:solidFill>
                  <a:schemeClr val="bg1"/>
                </a:solidFill>
                <a:latin typeface="Yu Gothic" panose="020B0400000000000000" pitchFamily="34" charset="-128"/>
                <a:ea typeface="Yu Gothic" panose="020B0400000000000000" pitchFamily="34" charset="-128"/>
              </a:rPr>
              <a:t>Sakurajyuji Group.</a:t>
            </a:r>
            <a:endParaRPr lang="ja-JP" altLang="en-US" sz="1000" dirty="0">
              <a:solidFill>
                <a:schemeClr val="bg1"/>
              </a:solidFill>
              <a:latin typeface="Yu Gothic" panose="020B0400000000000000" pitchFamily="34" charset="-128"/>
              <a:ea typeface="Yu Gothic" panose="020B0400000000000000" pitchFamily="34"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772" y="-169037"/>
            <a:ext cx="2368903" cy="1673987"/>
          </a:xfrm>
          <a:prstGeom prst="rect">
            <a:avLst/>
          </a:prstGeom>
        </p:spPr>
      </p:pic>
    </p:spTree>
    <p:extLst>
      <p:ext uri="{BB962C8B-B14F-4D97-AF65-F5344CB8AC3E}">
        <p14:creationId xmlns:p14="http://schemas.microsoft.com/office/powerpoint/2010/main" val="3886612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01FBB68-4C71-022C-EE3B-AF2C3375A4B0}"/>
              </a:ext>
            </a:extLst>
          </p:cNvPr>
          <p:cNvSpPr txBox="1"/>
          <p:nvPr/>
        </p:nvSpPr>
        <p:spPr>
          <a:xfrm>
            <a:off x="1164523" y="1749059"/>
            <a:ext cx="2588327" cy="3683060"/>
          </a:xfrm>
          <a:prstGeom prst="rect">
            <a:avLst/>
          </a:prstGeom>
          <a:noFill/>
        </p:spPr>
        <p:txBody>
          <a:bodyPr wrap="square">
            <a:spAutoFit/>
          </a:bodyPr>
          <a:lstStyle/>
          <a:p>
            <a:pPr>
              <a:lnSpc>
                <a:spcPts val="5600"/>
              </a:lnSpc>
            </a:pPr>
            <a:r>
              <a:rPr lang="en-US" altLang="ja-JP" sz="2800" b="1" dirty="0" smtClean="0">
                <a:solidFill>
                  <a:schemeClr val="bg1"/>
                </a:solidFill>
                <a:latin typeface="Yu Gothic" panose="020B0400000000000000" pitchFamily="34" charset="-128"/>
                <a:ea typeface="Yu Gothic" panose="020B0400000000000000" pitchFamily="34" charset="-128"/>
              </a:rPr>
              <a:t>BUSINESS</a:t>
            </a:r>
          </a:p>
          <a:p>
            <a:pPr>
              <a:lnSpc>
                <a:spcPts val="5600"/>
              </a:lnSpc>
            </a:pPr>
            <a:r>
              <a:rPr lang="en-US" altLang="ja-JP" sz="2800" b="1" dirty="0" smtClean="0">
                <a:solidFill>
                  <a:schemeClr val="bg1"/>
                </a:solidFill>
                <a:latin typeface="Yu Gothic" panose="020B0400000000000000" pitchFamily="34" charset="-128"/>
                <a:ea typeface="Yu Gothic" panose="020B0400000000000000" pitchFamily="34" charset="-128"/>
              </a:rPr>
              <a:t>OUR JOURNEY</a:t>
            </a:r>
          </a:p>
          <a:p>
            <a:pPr>
              <a:lnSpc>
                <a:spcPts val="5600"/>
              </a:lnSpc>
            </a:pPr>
            <a:r>
              <a:rPr lang="en-US" altLang="ja-JP" sz="2800" b="1" dirty="0" smtClean="0">
                <a:solidFill>
                  <a:schemeClr val="bg1"/>
                </a:solidFill>
                <a:latin typeface="Yu Gothic" panose="020B0400000000000000" pitchFamily="34" charset="-128"/>
                <a:ea typeface="Yu Gothic" panose="020B0400000000000000" pitchFamily="34" charset="-128"/>
              </a:rPr>
              <a:t>TEAM</a:t>
            </a:r>
          </a:p>
          <a:p>
            <a:pPr>
              <a:lnSpc>
                <a:spcPts val="5600"/>
              </a:lnSpc>
            </a:pPr>
            <a:r>
              <a:rPr lang="en-US" altLang="ja-JP" sz="2800" b="1" dirty="0" smtClean="0">
                <a:solidFill>
                  <a:schemeClr val="bg1"/>
                </a:solidFill>
                <a:latin typeface="Yu Gothic" panose="020B0400000000000000" pitchFamily="34" charset="-128"/>
                <a:ea typeface="Yu Gothic" panose="020B0400000000000000" pitchFamily="34" charset="-128"/>
              </a:rPr>
              <a:t>CULTURE</a:t>
            </a:r>
            <a:endParaRPr lang="ja-JP" altLang="en-US" sz="2800" b="1" dirty="0">
              <a:solidFill>
                <a:schemeClr val="bg1"/>
              </a:solidFill>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EEFEC728-5FB5-5097-164A-6C807BDBC31F}"/>
              </a:ext>
            </a:extLst>
          </p:cNvPr>
          <p:cNvSpPr txBox="1"/>
          <p:nvPr/>
        </p:nvSpPr>
        <p:spPr>
          <a:xfrm>
            <a:off x="250452" y="1752850"/>
            <a:ext cx="1079171" cy="3683060"/>
          </a:xfrm>
          <a:prstGeom prst="rect">
            <a:avLst/>
          </a:prstGeom>
          <a:noFill/>
        </p:spPr>
        <p:txBody>
          <a:bodyPr wrap="square">
            <a:spAutoFit/>
          </a:bodyPr>
          <a:lstStyle/>
          <a:p>
            <a:pPr algn="ctr">
              <a:lnSpc>
                <a:spcPts val="5600"/>
              </a:lnSpc>
            </a:pPr>
            <a:r>
              <a:rPr lang="en-US" altLang="ja-JP" sz="3200" b="1" spc="50" dirty="0" smtClean="0">
                <a:solidFill>
                  <a:schemeClr val="bg2">
                    <a:lumMod val="90000"/>
                  </a:schemeClr>
                </a:solidFill>
                <a:latin typeface="Bahnschrift" panose="020B0502040204020203" pitchFamily="34" charset="0"/>
                <a:cs typeface="Arial" panose="020B0604020202020204" pitchFamily="34" charset="0"/>
              </a:rPr>
              <a:t>1</a:t>
            </a:r>
          </a:p>
          <a:p>
            <a:pPr algn="ctr">
              <a:lnSpc>
                <a:spcPts val="5600"/>
              </a:lnSpc>
            </a:pPr>
            <a:r>
              <a:rPr lang="en-US" altLang="ja-JP" sz="3200" b="1" spc="50" dirty="0" smtClean="0">
                <a:solidFill>
                  <a:schemeClr val="bg2">
                    <a:lumMod val="90000"/>
                  </a:schemeClr>
                </a:solidFill>
                <a:latin typeface="Bahnschrift" panose="020B0502040204020203" pitchFamily="34" charset="0"/>
                <a:cs typeface="Arial" panose="020B0604020202020204" pitchFamily="34" charset="0"/>
              </a:rPr>
              <a:t>2</a:t>
            </a:r>
          </a:p>
          <a:p>
            <a:pPr algn="ctr">
              <a:lnSpc>
                <a:spcPts val="5600"/>
              </a:lnSpc>
            </a:pPr>
            <a:r>
              <a:rPr lang="en-US" altLang="ja-JP" sz="3200" b="1" spc="50" dirty="0" smtClean="0">
                <a:solidFill>
                  <a:schemeClr val="bg2">
                    <a:lumMod val="90000"/>
                  </a:schemeClr>
                </a:solidFill>
                <a:latin typeface="Bahnschrift" panose="020B0502040204020203" pitchFamily="34" charset="0"/>
                <a:cs typeface="Arial" panose="020B0604020202020204" pitchFamily="34" charset="0"/>
              </a:rPr>
              <a:t>3</a:t>
            </a:r>
          </a:p>
          <a:p>
            <a:pPr algn="ctr">
              <a:lnSpc>
                <a:spcPts val="5600"/>
              </a:lnSpc>
            </a:pPr>
            <a:r>
              <a:rPr lang="en-US" altLang="ja-JP" sz="3200" b="1" spc="50" dirty="0" smtClean="0">
                <a:solidFill>
                  <a:schemeClr val="bg2">
                    <a:lumMod val="90000"/>
                  </a:schemeClr>
                </a:solidFill>
                <a:latin typeface="Bahnschrift" panose="020B0502040204020203" pitchFamily="34" charset="0"/>
                <a:cs typeface="Arial" panose="020B0604020202020204" pitchFamily="34" charset="0"/>
              </a:rPr>
              <a:t>4</a:t>
            </a:r>
          </a:p>
          <a:p>
            <a:pPr algn="ctr">
              <a:lnSpc>
                <a:spcPts val="5600"/>
              </a:lnSpc>
            </a:pPr>
            <a:r>
              <a:rPr lang="en-US" altLang="ja-JP" sz="3200" b="1" spc="50" dirty="0" smtClean="0">
                <a:solidFill>
                  <a:schemeClr val="bg2">
                    <a:lumMod val="90000"/>
                  </a:schemeClr>
                </a:solidFill>
                <a:latin typeface="Bahnschrift" panose="020B0502040204020203" pitchFamily="34" charset="0"/>
                <a:cs typeface="Arial" panose="020B0604020202020204" pitchFamily="34" charset="0"/>
              </a:rPr>
              <a:t>5</a:t>
            </a:r>
          </a:p>
        </p:txBody>
      </p:sp>
      <p:cxnSp>
        <p:nvCxnSpPr>
          <p:cNvPr id="6" name="直線コネクタ 5"/>
          <p:cNvCxnSpPr/>
          <p:nvPr/>
        </p:nvCxnSpPr>
        <p:spPr>
          <a:xfrm>
            <a:off x="3251200" y="2314575"/>
            <a:ext cx="2444750" cy="0"/>
          </a:xfrm>
          <a:prstGeom prst="line">
            <a:avLst/>
          </a:prstGeom>
          <a:ln w="19050">
            <a:gradFill flip="none" rotWithShape="1">
              <a:gsLst>
                <a:gs pos="0">
                  <a:srgbClr val="E78FB9"/>
                </a:gs>
                <a:gs pos="29700">
                  <a:srgbClr val="BB6DAA"/>
                </a:gs>
                <a:gs pos="100000">
                  <a:srgbClr val="541B85"/>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2235200" y="3032125"/>
            <a:ext cx="3460750" cy="0"/>
          </a:xfrm>
          <a:prstGeom prst="line">
            <a:avLst/>
          </a:prstGeom>
          <a:ln w="19050">
            <a:gradFill flip="none" rotWithShape="1">
              <a:gsLst>
                <a:gs pos="0">
                  <a:srgbClr val="E78FB9"/>
                </a:gs>
                <a:gs pos="29700">
                  <a:srgbClr val="BB6DAA"/>
                </a:gs>
                <a:gs pos="100000">
                  <a:srgbClr val="541B85"/>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3060700" y="3749675"/>
            <a:ext cx="2635250" cy="0"/>
          </a:xfrm>
          <a:prstGeom prst="line">
            <a:avLst/>
          </a:prstGeom>
          <a:ln w="19050">
            <a:gradFill flip="none" rotWithShape="1">
              <a:gsLst>
                <a:gs pos="0">
                  <a:srgbClr val="E78FB9"/>
                </a:gs>
                <a:gs pos="29700">
                  <a:srgbClr val="BB6DAA"/>
                </a:gs>
                <a:gs pos="100000">
                  <a:srgbClr val="541B85"/>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458686" y="4486275"/>
            <a:ext cx="3237264" cy="0"/>
          </a:xfrm>
          <a:prstGeom prst="line">
            <a:avLst/>
          </a:prstGeom>
          <a:ln w="19050">
            <a:gradFill flip="none" rotWithShape="1">
              <a:gsLst>
                <a:gs pos="0">
                  <a:srgbClr val="E78FB9"/>
                </a:gs>
                <a:gs pos="29700">
                  <a:srgbClr val="BB6DAA"/>
                </a:gs>
                <a:gs pos="100000">
                  <a:srgbClr val="541B85"/>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3175000" y="5203825"/>
            <a:ext cx="2520950" cy="0"/>
          </a:xfrm>
          <a:prstGeom prst="line">
            <a:avLst/>
          </a:prstGeom>
          <a:ln w="19050">
            <a:gradFill flip="none" rotWithShape="1">
              <a:gsLst>
                <a:gs pos="0">
                  <a:srgbClr val="E78FB9"/>
                </a:gs>
                <a:gs pos="29700">
                  <a:srgbClr val="BB6DAA"/>
                </a:gs>
                <a:gs pos="100000">
                  <a:srgbClr val="541B85"/>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654396D-EF47-725C-039C-9DBBF58A391E}"/>
              </a:ext>
            </a:extLst>
          </p:cNvPr>
          <p:cNvSpPr txBox="1"/>
          <p:nvPr/>
        </p:nvSpPr>
        <p:spPr>
          <a:xfrm>
            <a:off x="5721351" y="1772559"/>
            <a:ext cx="4395633" cy="3683060"/>
          </a:xfrm>
          <a:prstGeom prst="rect">
            <a:avLst/>
          </a:prstGeom>
          <a:noFill/>
        </p:spPr>
        <p:txBody>
          <a:bodyPr wrap="square">
            <a:spAutoFit/>
          </a:bodyPr>
          <a:lstStyle/>
          <a:p>
            <a:pPr algn="just">
              <a:lnSpc>
                <a:spcPts val="5600"/>
              </a:lnSpc>
            </a:pPr>
            <a:r>
              <a:rPr lang="ja-JP" altLang="en-US" sz="1600" b="1" dirty="0" smtClean="0">
                <a:solidFill>
                  <a:schemeClr val="bg2">
                    <a:lumMod val="90000"/>
                  </a:schemeClr>
                </a:solidFill>
                <a:latin typeface="+mn-ea"/>
              </a:rPr>
              <a:t>事業</a:t>
            </a:r>
            <a:endParaRPr lang="en-US" altLang="ja-JP" sz="1600" b="1" dirty="0">
              <a:solidFill>
                <a:schemeClr val="bg2">
                  <a:lumMod val="90000"/>
                </a:schemeClr>
              </a:solidFill>
              <a:latin typeface="+mn-ea"/>
            </a:endParaRPr>
          </a:p>
          <a:p>
            <a:pPr algn="just">
              <a:lnSpc>
                <a:spcPts val="5600"/>
              </a:lnSpc>
            </a:pPr>
            <a:r>
              <a:rPr lang="ja-JP" altLang="en-US" sz="1600" b="1" dirty="0" smtClean="0">
                <a:solidFill>
                  <a:schemeClr val="bg2">
                    <a:lumMod val="90000"/>
                  </a:schemeClr>
                </a:solidFill>
                <a:latin typeface="+mn-ea"/>
              </a:rPr>
              <a:t>沿革</a:t>
            </a:r>
            <a:endParaRPr lang="en-US" altLang="ja-JP" sz="1600" b="1" dirty="0" smtClean="0">
              <a:solidFill>
                <a:schemeClr val="bg2">
                  <a:lumMod val="90000"/>
                </a:schemeClr>
              </a:solidFill>
              <a:latin typeface="+mn-ea"/>
            </a:endParaRPr>
          </a:p>
          <a:p>
            <a:pPr algn="just">
              <a:lnSpc>
                <a:spcPts val="5600"/>
              </a:lnSpc>
            </a:pPr>
            <a:r>
              <a:rPr lang="ja-JP" altLang="en-US" sz="1600" b="1" dirty="0" smtClean="0">
                <a:solidFill>
                  <a:schemeClr val="bg2">
                    <a:lumMod val="90000"/>
                  </a:schemeClr>
                </a:solidFill>
                <a:latin typeface="+mn-ea"/>
              </a:rPr>
              <a:t>チーム</a:t>
            </a:r>
            <a:endParaRPr lang="en-US" altLang="ja-JP" sz="1600" b="1" dirty="0" smtClean="0">
              <a:solidFill>
                <a:schemeClr val="bg2">
                  <a:lumMod val="90000"/>
                </a:schemeClr>
              </a:solidFill>
              <a:latin typeface="+mn-ea"/>
            </a:endParaRPr>
          </a:p>
          <a:p>
            <a:pPr algn="just">
              <a:lnSpc>
                <a:spcPts val="5600"/>
              </a:lnSpc>
            </a:pPr>
            <a:r>
              <a:rPr lang="ja-JP" altLang="en-US" sz="1600" b="1" dirty="0" smtClean="0">
                <a:solidFill>
                  <a:schemeClr val="bg2">
                    <a:lumMod val="90000"/>
                  </a:schemeClr>
                </a:solidFill>
                <a:latin typeface="+mn-ea"/>
              </a:rPr>
              <a:t>はたらく環境</a:t>
            </a:r>
            <a:endParaRPr lang="en-US" altLang="ja-JP" sz="1600" b="1" dirty="0" smtClean="0">
              <a:solidFill>
                <a:schemeClr val="bg2">
                  <a:lumMod val="90000"/>
                </a:schemeClr>
              </a:solidFill>
              <a:latin typeface="+mn-ea"/>
            </a:endParaRPr>
          </a:p>
          <a:p>
            <a:pPr algn="just">
              <a:lnSpc>
                <a:spcPts val="5600"/>
              </a:lnSpc>
            </a:pPr>
            <a:r>
              <a:rPr lang="ja-JP" altLang="en-US" sz="1600" b="1" dirty="0">
                <a:solidFill>
                  <a:schemeClr val="bg2">
                    <a:lumMod val="90000"/>
                  </a:schemeClr>
                </a:solidFill>
                <a:latin typeface="+mn-ea"/>
              </a:rPr>
              <a:t>採用</a:t>
            </a:r>
            <a:endParaRPr lang="en-US" altLang="ja-JP" sz="1600" b="1" dirty="0" smtClean="0">
              <a:solidFill>
                <a:schemeClr val="bg2">
                  <a:lumMod val="90000"/>
                </a:schemeClr>
              </a:solidFill>
              <a:latin typeface="+mn-ea"/>
            </a:endParaRPr>
          </a:p>
        </p:txBody>
      </p:sp>
      <p:sp>
        <p:nvSpPr>
          <p:cNvPr id="12" name="テキスト ボックス 11">
            <a:extLst>
              <a:ext uri="{FF2B5EF4-FFF2-40B4-BE49-F238E27FC236}">
                <a16:creationId xmlns:a16="http://schemas.microsoft.com/office/drawing/2014/main" id="{4A2863B5-62CE-C854-0C00-A4EF70204BFC}"/>
              </a:ext>
            </a:extLst>
          </p:cNvPr>
          <p:cNvSpPr txBox="1"/>
          <p:nvPr/>
        </p:nvSpPr>
        <p:spPr>
          <a:xfrm>
            <a:off x="269070" y="6371645"/>
            <a:ext cx="2062554" cy="323165"/>
          </a:xfrm>
          <a:prstGeom prst="rect">
            <a:avLst/>
          </a:prstGeom>
          <a:noFill/>
        </p:spPr>
        <p:txBody>
          <a:bodyPr wrap="square">
            <a:spAutoFit/>
          </a:bodyPr>
          <a:lstStyle/>
          <a:p>
            <a:pPr algn="ctr">
              <a:lnSpc>
                <a:spcPct val="150000"/>
              </a:lnSpc>
            </a:pPr>
            <a:r>
              <a:rPr lang="en-US" altLang="ja-JP" sz="1000" smtClean="0">
                <a:solidFill>
                  <a:schemeClr val="bg2">
                    <a:lumMod val="90000"/>
                  </a:schemeClr>
                </a:solidFill>
                <a:latin typeface="Yu Gothic" panose="020B0400000000000000" pitchFamily="34" charset="-128"/>
                <a:ea typeface="Yu Gothic" panose="020B0400000000000000" pitchFamily="34" charset="-128"/>
              </a:rPr>
              <a:t>© </a:t>
            </a:r>
            <a:r>
              <a:rPr lang="en-US" altLang="ja-JP" sz="1000" smtClean="0">
                <a:solidFill>
                  <a:schemeClr val="bg2">
                    <a:lumMod val="90000"/>
                  </a:schemeClr>
                </a:solidFill>
                <a:latin typeface="Yu Gothic" panose="020B0400000000000000" pitchFamily="34" charset="-128"/>
                <a:ea typeface="Yu Gothic" panose="020B0400000000000000" pitchFamily="34" charset="-128"/>
              </a:rPr>
              <a:t>2026 </a:t>
            </a:r>
            <a:r>
              <a:rPr lang="en-US" altLang="ja-JP" sz="1000" dirty="0" smtClean="0">
                <a:solidFill>
                  <a:schemeClr val="bg2">
                    <a:lumMod val="90000"/>
                  </a:schemeClr>
                </a:solidFill>
                <a:latin typeface="Yu Gothic" panose="020B0400000000000000" pitchFamily="34" charset="-128"/>
                <a:ea typeface="Yu Gothic" panose="020B0400000000000000" pitchFamily="34" charset="-128"/>
              </a:rPr>
              <a:t>Sakurajyuji Group.</a:t>
            </a:r>
            <a:endParaRPr lang="ja-JP" altLang="en-US" sz="1000" dirty="0">
              <a:solidFill>
                <a:schemeClr val="bg2">
                  <a:lumMod val="90000"/>
                </a:schemeClr>
              </a:solidFill>
              <a:latin typeface="Yu Gothic" panose="020B0400000000000000" pitchFamily="34" charset="-128"/>
              <a:ea typeface="Yu Gothic" panose="020B0400000000000000" pitchFamily="34" charset="-128"/>
            </a:endParaRPr>
          </a:p>
        </p:txBody>
      </p:sp>
      <p:sp>
        <p:nvSpPr>
          <p:cNvPr id="13" name="テキスト ボックス 12">
            <a:extLst>
              <a:ext uri="{FF2B5EF4-FFF2-40B4-BE49-F238E27FC236}">
                <a16:creationId xmlns:a16="http://schemas.microsoft.com/office/drawing/2014/main" id="{EEFEC728-5FB5-5097-164A-6C807BDBC31F}"/>
              </a:ext>
            </a:extLst>
          </p:cNvPr>
          <p:cNvSpPr txBox="1"/>
          <p:nvPr/>
        </p:nvSpPr>
        <p:spPr>
          <a:xfrm>
            <a:off x="-80548" y="557451"/>
            <a:ext cx="2565138" cy="683777"/>
          </a:xfrm>
          <a:prstGeom prst="rect">
            <a:avLst/>
          </a:prstGeom>
          <a:noFill/>
        </p:spPr>
        <p:txBody>
          <a:bodyPr wrap="square">
            <a:spAutoFit/>
          </a:bodyPr>
          <a:lstStyle/>
          <a:p>
            <a:pPr algn="ctr">
              <a:lnSpc>
                <a:spcPts val="5600"/>
              </a:lnSpc>
            </a:pPr>
            <a:r>
              <a:rPr lang="en-US" altLang="ja-JP" sz="2000" b="1" dirty="0" smtClean="0">
                <a:solidFill>
                  <a:schemeClr val="bg1"/>
                </a:solidFill>
                <a:latin typeface="Bahnschrift" panose="020B0502040204020203" pitchFamily="34" charset="0"/>
                <a:cs typeface="Arial" panose="020B0604020202020204" pitchFamily="34" charset="0"/>
              </a:rPr>
              <a:t>Contents</a:t>
            </a:r>
          </a:p>
        </p:txBody>
      </p:sp>
    </p:spTree>
    <p:extLst>
      <p:ext uri="{BB962C8B-B14F-4D97-AF65-F5344CB8AC3E}">
        <p14:creationId xmlns:p14="http://schemas.microsoft.com/office/powerpoint/2010/main" val="98865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1FBB68-4C71-022C-EE3B-AF2C3375A4B0}"/>
              </a:ext>
            </a:extLst>
          </p:cNvPr>
          <p:cNvSpPr txBox="1"/>
          <p:nvPr/>
        </p:nvSpPr>
        <p:spPr>
          <a:xfrm>
            <a:off x="588070" y="2564019"/>
            <a:ext cx="1659830" cy="838691"/>
          </a:xfrm>
          <a:prstGeom prst="rect">
            <a:avLst/>
          </a:prstGeom>
          <a:noFill/>
        </p:spPr>
        <p:txBody>
          <a:bodyPr wrap="square">
            <a:spAutoFit/>
          </a:bodyPr>
          <a:lstStyle/>
          <a:p>
            <a:pPr>
              <a:lnSpc>
                <a:spcPct val="200000"/>
              </a:lnSpc>
            </a:pPr>
            <a:r>
              <a:rPr lang="ja-JP" altLang="en-US" sz="2800" b="1" dirty="0" smtClean="0">
                <a:solidFill>
                  <a:schemeClr val="bg1"/>
                </a:solidFill>
                <a:latin typeface="Yu Gothic" panose="020B0400000000000000" pitchFamily="34" charset="-128"/>
                <a:ea typeface="Yu Gothic" panose="020B0400000000000000" pitchFamily="34" charset="-128"/>
              </a:rPr>
              <a:t>事業</a:t>
            </a:r>
            <a:r>
              <a:rPr lang="ja-JP" altLang="en-US" sz="2800" b="1" dirty="0">
                <a:solidFill>
                  <a:schemeClr val="bg1"/>
                </a:solidFill>
                <a:latin typeface="Yu Gothic" panose="020B0400000000000000" pitchFamily="34" charset="-128"/>
                <a:ea typeface="Yu Gothic" panose="020B0400000000000000" pitchFamily="34" charset="-128"/>
              </a:rPr>
              <a:t>紹介</a:t>
            </a:r>
          </a:p>
        </p:txBody>
      </p:sp>
      <p:sp>
        <p:nvSpPr>
          <p:cNvPr id="3" name="テキスト ボックス 2">
            <a:extLst>
              <a:ext uri="{FF2B5EF4-FFF2-40B4-BE49-F238E27FC236}">
                <a16:creationId xmlns:a16="http://schemas.microsoft.com/office/drawing/2014/main" id="{EEFEC728-5FB5-5097-164A-6C807BDBC31F}"/>
              </a:ext>
            </a:extLst>
          </p:cNvPr>
          <p:cNvSpPr txBox="1"/>
          <p:nvPr/>
        </p:nvSpPr>
        <p:spPr>
          <a:xfrm>
            <a:off x="297645" y="3222883"/>
            <a:ext cx="2565138" cy="688073"/>
          </a:xfrm>
          <a:prstGeom prst="rect">
            <a:avLst/>
          </a:prstGeom>
          <a:noFill/>
        </p:spPr>
        <p:txBody>
          <a:bodyPr wrap="square">
            <a:spAutoFit/>
          </a:bodyPr>
          <a:lstStyle/>
          <a:p>
            <a:pPr algn="ctr">
              <a:lnSpc>
                <a:spcPts val="5600"/>
              </a:lnSpc>
            </a:pPr>
            <a:r>
              <a:rPr lang="en-US" altLang="ja-JP" sz="1600" b="1" spc="-20" dirty="0" smtClean="0">
                <a:solidFill>
                  <a:schemeClr val="bg1"/>
                </a:solidFill>
                <a:cs typeface="Arial" panose="020B0604020202020204" pitchFamily="34" charset="0"/>
              </a:rPr>
              <a:t>Business overview</a:t>
            </a:r>
          </a:p>
        </p:txBody>
      </p:sp>
      <p:sp>
        <p:nvSpPr>
          <p:cNvPr id="4" name="テキスト ボックス 3">
            <a:extLst>
              <a:ext uri="{FF2B5EF4-FFF2-40B4-BE49-F238E27FC236}">
                <a16:creationId xmlns:a16="http://schemas.microsoft.com/office/drawing/2014/main" id="{4A2863B5-62CE-C854-0C00-A4EF70204BFC}"/>
              </a:ext>
            </a:extLst>
          </p:cNvPr>
          <p:cNvSpPr txBox="1"/>
          <p:nvPr/>
        </p:nvSpPr>
        <p:spPr>
          <a:xfrm>
            <a:off x="269070" y="6371645"/>
            <a:ext cx="2062554" cy="323165"/>
          </a:xfrm>
          <a:prstGeom prst="rect">
            <a:avLst/>
          </a:prstGeom>
          <a:noFill/>
        </p:spPr>
        <p:txBody>
          <a:bodyPr wrap="square">
            <a:spAutoFit/>
          </a:bodyPr>
          <a:lstStyle/>
          <a:p>
            <a:pPr algn="ctr">
              <a:lnSpc>
                <a:spcPct val="150000"/>
              </a:lnSpc>
            </a:pPr>
            <a:r>
              <a:rPr lang="en-US" altLang="ja-JP" sz="1000" smtClean="0">
                <a:solidFill>
                  <a:schemeClr val="bg1"/>
                </a:solidFill>
                <a:latin typeface="Yu Gothic" panose="020B0400000000000000" pitchFamily="34" charset="-128"/>
                <a:ea typeface="Yu Gothic" panose="020B0400000000000000" pitchFamily="34" charset="-128"/>
              </a:rPr>
              <a:t>© </a:t>
            </a:r>
            <a:r>
              <a:rPr lang="en-US" altLang="ja-JP" sz="1000" smtClean="0">
                <a:solidFill>
                  <a:schemeClr val="bg1"/>
                </a:solidFill>
                <a:latin typeface="Yu Gothic" panose="020B0400000000000000" pitchFamily="34" charset="-128"/>
                <a:ea typeface="Yu Gothic" panose="020B0400000000000000" pitchFamily="34" charset="-128"/>
              </a:rPr>
              <a:t>2026 </a:t>
            </a:r>
            <a:r>
              <a:rPr lang="en-US" altLang="ja-JP" sz="1000" dirty="0" smtClean="0">
                <a:solidFill>
                  <a:schemeClr val="bg1"/>
                </a:solidFill>
                <a:latin typeface="Yu Gothic" panose="020B0400000000000000" pitchFamily="34" charset="-128"/>
                <a:ea typeface="Yu Gothic" panose="020B0400000000000000" pitchFamily="34" charset="-128"/>
              </a:rPr>
              <a:t>Sakurajyuji Group.</a:t>
            </a:r>
            <a:endParaRPr lang="ja-JP" altLang="en-US" sz="1000" dirty="0">
              <a:solidFill>
                <a:schemeClr val="bg1"/>
              </a:solidFill>
              <a:latin typeface="Yu Gothic" panose="020B0400000000000000" pitchFamily="34" charset="-128"/>
              <a:ea typeface="Yu Gothic" panose="020B0400000000000000" pitchFamily="34"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772" y="-169037"/>
            <a:ext cx="2368903" cy="1673987"/>
          </a:xfrm>
          <a:prstGeom prst="rect">
            <a:avLst/>
          </a:prstGeom>
        </p:spPr>
      </p:pic>
    </p:spTree>
    <p:extLst>
      <p:ext uri="{BB962C8B-B14F-4D97-AF65-F5344CB8AC3E}">
        <p14:creationId xmlns:p14="http://schemas.microsoft.com/office/powerpoint/2010/main" val="130319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6DB2028-557C-4FB4-CDBB-2955630EAB82}"/>
              </a:ext>
            </a:extLst>
          </p:cNvPr>
          <p:cNvSpPr txBox="1"/>
          <p:nvPr/>
        </p:nvSpPr>
        <p:spPr>
          <a:xfrm>
            <a:off x="660559" y="1486799"/>
            <a:ext cx="8616791" cy="1200329"/>
          </a:xfrm>
          <a:prstGeom prst="rect">
            <a:avLst/>
          </a:prstGeom>
          <a:noFill/>
        </p:spPr>
        <p:txBody>
          <a:bodyPr wrap="square">
            <a:spAutoFit/>
          </a:bodyPr>
          <a:lstStyle/>
          <a:p>
            <a:pPr algn="just">
              <a:lnSpc>
                <a:spcPct val="150000"/>
              </a:lnSpc>
            </a:pPr>
            <a:r>
              <a:rPr lang="en-US" altLang="ja-JP" sz="1200" dirty="0">
                <a:solidFill>
                  <a:schemeClr val="bg1"/>
                </a:solidFill>
              </a:rPr>
              <a:t>2025</a:t>
            </a:r>
            <a:r>
              <a:rPr lang="ja-JP" altLang="en-US" sz="1200" dirty="0">
                <a:solidFill>
                  <a:schemeClr val="bg1"/>
                </a:solidFill>
              </a:rPr>
              <a:t>年、桜十字グループは</a:t>
            </a:r>
            <a:r>
              <a:rPr lang="en-US" altLang="ja-JP" sz="1200" dirty="0">
                <a:solidFill>
                  <a:schemeClr val="bg1"/>
                </a:solidFill>
              </a:rPr>
              <a:t>20</a:t>
            </a:r>
            <a:r>
              <a:rPr lang="ja-JP" altLang="en-US" sz="1200" dirty="0">
                <a:solidFill>
                  <a:schemeClr val="bg1"/>
                </a:solidFill>
              </a:rPr>
              <a:t>年目を迎えます。</a:t>
            </a:r>
          </a:p>
          <a:p>
            <a:pPr algn="just">
              <a:lnSpc>
                <a:spcPct val="150000"/>
              </a:lnSpc>
            </a:pPr>
            <a:r>
              <a:rPr lang="ja-JP" altLang="en-US" sz="1200" dirty="0">
                <a:solidFill>
                  <a:schemeClr val="bg1"/>
                </a:solidFill>
              </a:rPr>
              <a:t>この間、多くの皆さまにご支援いただき、また、時代の追い風もあり、病院運営と介護事業を中心として業容を拡大してまいりました</a:t>
            </a:r>
            <a:r>
              <a:rPr lang="ja-JP" altLang="en-US" sz="1200" dirty="0" smtClean="0">
                <a:solidFill>
                  <a:schemeClr val="bg1"/>
                </a:solidFill>
              </a:rPr>
              <a:t>。私たち</a:t>
            </a:r>
            <a:r>
              <a:rPr lang="ja-JP" altLang="en-US" sz="1200" dirty="0">
                <a:solidFill>
                  <a:schemeClr val="bg1"/>
                </a:solidFill>
              </a:rPr>
              <a:t>は「</a:t>
            </a:r>
            <a:r>
              <a:rPr lang="en-US" altLang="ja-JP" sz="1200" dirty="0">
                <a:solidFill>
                  <a:schemeClr val="bg1"/>
                </a:solidFill>
              </a:rPr>
              <a:t>Happy Spiral</a:t>
            </a:r>
            <a:r>
              <a:rPr lang="ja-JP" altLang="en-US" sz="1200" dirty="0">
                <a:solidFill>
                  <a:schemeClr val="bg1"/>
                </a:solidFill>
              </a:rPr>
              <a:t>」という言葉を理念に掲げています</a:t>
            </a:r>
            <a:r>
              <a:rPr lang="ja-JP" altLang="en-US" sz="1200" dirty="0" smtClean="0">
                <a:solidFill>
                  <a:schemeClr val="bg1"/>
                </a:solidFill>
              </a:rPr>
              <a:t>。お客</a:t>
            </a:r>
            <a:r>
              <a:rPr lang="ja-JP" altLang="en-US" sz="1200" dirty="0">
                <a:solidFill>
                  <a:schemeClr val="bg1"/>
                </a:solidFill>
              </a:rPr>
              <a:t>さま、地域社会、そして我々がよい循環を作り出して</a:t>
            </a:r>
            <a:r>
              <a:rPr lang="ja-JP" altLang="en-US" sz="1200" dirty="0" smtClean="0">
                <a:solidFill>
                  <a:schemeClr val="bg1"/>
                </a:solidFill>
              </a:rPr>
              <a:t>、そこ</a:t>
            </a:r>
            <a:r>
              <a:rPr lang="ja-JP" altLang="en-US" sz="1200" dirty="0">
                <a:solidFill>
                  <a:schemeClr val="bg1"/>
                </a:solidFill>
              </a:rPr>
              <a:t>に関わるものすべてが螺旋状に上昇拡大していく様を表現しています。</a:t>
            </a:r>
          </a:p>
        </p:txBody>
      </p:sp>
      <p:sp>
        <p:nvSpPr>
          <p:cNvPr id="3" name="テキスト ボックス 2">
            <a:extLst>
              <a:ext uri="{FF2B5EF4-FFF2-40B4-BE49-F238E27FC236}">
                <a16:creationId xmlns:a16="http://schemas.microsoft.com/office/drawing/2014/main" id="{501FBB68-4C71-022C-EE3B-AF2C3375A4B0}"/>
              </a:ext>
            </a:extLst>
          </p:cNvPr>
          <p:cNvSpPr txBox="1"/>
          <p:nvPr/>
        </p:nvSpPr>
        <p:spPr>
          <a:xfrm>
            <a:off x="502178" y="215669"/>
            <a:ext cx="2930325" cy="725455"/>
          </a:xfrm>
          <a:prstGeom prst="rect">
            <a:avLst/>
          </a:prstGeom>
          <a:noFill/>
        </p:spPr>
        <p:txBody>
          <a:bodyPr wrap="square" lIns="0" tIns="0" rIns="0" bIns="0">
            <a:spAutoFit/>
          </a:bodyPr>
          <a:lstStyle/>
          <a:p>
            <a:pPr>
              <a:lnSpc>
                <a:spcPts val="6800"/>
              </a:lnSpc>
            </a:pPr>
            <a:r>
              <a:rPr lang="ja-JP" altLang="en-US" sz="2000" b="1" dirty="0" smtClean="0">
                <a:solidFill>
                  <a:schemeClr val="bg1"/>
                </a:solidFill>
                <a:latin typeface="Yu Gothic" panose="020B0400000000000000" pitchFamily="34" charset="-128"/>
                <a:ea typeface="Yu Gothic" panose="020B0400000000000000" pitchFamily="34" charset="-128"/>
              </a:rPr>
              <a:t>桜十字グループとは</a:t>
            </a:r>
            <a:endParaRPr lang="ja-JP" altLang="en-US" sz="3200" b="1" dirty="0">
              <a:solidFill>
                <a:schemeClr val="bg1"/>
              </a:solidFill>
              <a:latin typeface="Yu Gothic" panose="020B0400000000000000" pitchFamily="34" charset="-128"/>
              <a:ea typeface="Yu Gothic" panose="020B0400000000000000" pitchFamily="34" charset="-128"/>
            </a:endParaRPr>
          </a:p>
        </p:txBody>
      </p:sp>
      <p:sp>
        <p:nvSpPr>
          <p:cNvPr id="4" name="テキスト ボックス 3">
            <a:extLst>
              <a:ext uri="{FF2B5EF4-FFF2-40B4-BE49-F238E27FC236}">
                <a16:creationId xmlns:a16="http://schemas.microsoft.com/office/drawing/2014/main" id="{4A2863B5-62CE-C854-0C00-A4EF70204BFC}"/>
              </a:ext>
            </a:extLst>
          </p:cNvPr>
          <p:cNvSpPr txBox="1"/>
          <p:nvPr/>
        </p:nvSpPr>
        <p:spPr>
          <a:xfrm>
            <a:off x="269070" y="6371645"/>
            <a:ext cx="2062554" cy="323165"/>
          </a:xfrm>
          <a:prstGeom prst="rect">
            <a:avLst/>
          </a:prstGeom>
          <a:noFill/>
        </p:spPr>
        <p:txBody>
          <a:bodyPr wrap="square">
            <a:spAutoFit/>
          </a:bodyPr>
          <a:lstStyle/>
          <a:p>
            <a:pPr algn="ctr">
              <a:lnSpc>
                <a:spcPct val="150000"/>
              </a:lnSpc>
            </a:pPr>
            <a:r>
              <a:rPr lang="en-US" altLang="ja-JP" sz="1000" smtClean="0">
                <a:solidFill>
                  <a:schemeClr val="bg1"/>
                </a:solidFill>
                <a:latin typeface="Yu Gothic" panose="020B0400000000000000" pitchFamily="34" charset="-128"/>
                <a:ea typeface="Yu Gothic" panose="020B0400000000000000" pitchFamily="34" charset="-128"/>
              </a:rPr>
              <a:t>© </a:t>
            </a:r>
            <a:r>
              <a:rPr lang="en-US" altLang="ja-JP" sz="1000" smtClean="0">
                <a:solidFill>
                  <a:schemeClr val="bg1"/>
                </a:solidFill>
                <a:latin typeface="Yu Gothic" panose="020B0400000000000000" pitchFamily="34" charset="-128"/>
                <a:ea typeface="Yu Gothic" panose="020B0400000000000000" pitchFamily="34" charset="-128"/>
              </a:rPr>
              <a:t>2026 </a:t>
            </a:r>
            <a:r>
              <a:rPr lang="en-US" altLang="ja-JP" sz="1000" dirty="0" smtClean="0">
                <a:solidFill>
                  <a:schemeClr val="bg1"/>
                </a:solidFill>
                <a:latin typeface="Yu Gothic" panose="020B0400000000000000" pitchFamily="34" charset="-128"/>
                <a:ea typeface="Yu Gothic" panose="020B0400000000000000" pitchFamily="34" charset="-128"/>
              </a:rPr>
              <a:t>Sakurajyuji Group.</a:t>
            </a:r>
            <a:endParaRPr lang="ja-JP" altLang="en-US" sz="1000" dirty="0">
              <a:solidFill>
                <a:schemeClr val="bg1"/>
              </a:solidFill>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501FBB68-4C71-022C-EE3B-AF2C3375A4B0}"/>
              </a:ext>
            </a:extLst>
          </p:cNvPr>
          <p:cNvSpPr txBox="1"/>
          <p:nvPr/>
        </p:nvSpPr>
        <p:spPr>
          <a:xfrm>
            <a:off x="736599" y="643926"/>
            <a:ext cx="5616576" cy="711157"/>
          </a:xfrm>
          <a:prstGeom prst="rect">
            <a:avLst/>
          </a:prstGeom>
          <a:noFill/>
        </p:spPr>
        <p:txBody>
          <a:bodyPr wrap="square" lIns="0" tIns="0" rIns="0" bIns="0">
            <a:spAutoFit/>
          </a:bodyPr>
          <a:lstStyle/>
          <a:p>
            <a:pPr>
              <a:lnSpc>
                <a:spcPts val="6800"/>
              </a:lnSpc>
            </a:pPr>
            <a:r>
              <a:rPr lang="ja-JP" altLang="en-US" sz="1600" b="1" spc="-30" dirty="0" smtClean="0">
                <a:solidFill>
                  <a:schemeClr val="bg1"/>
                </a:solidFill>
                <a:latin typeface="Yu Gothic" panose="020B0400000000000000" pitchFamily="34" charset="-128"/>
                <a:ea typeface="Yu Gothic" panose="020B0400000000000000" pitchFamily="34" charset="-128"/>
              </a:rPr>
              <a:t>医療や介護で地域社会とのハッピースパイラルを目指します。</a:t>
            </a:r>
            <a:endParaRPr lang="ja-JP" altLang="en-US" sz="1600" b="1" spc="-30" dirty="0">
              <a:solidFill>
                <a:schemeClr val="bg1"/>
              </a:solidFill>
              <a:latin typeface="Yu Gothic" panose="020B0400000000000000" pitchFamily="34" charset="-128"/>
              <a:ea typeface="Yu Gothic" panose="020B0400000000000000" pitchFamily="34" charset="-128"/>
            </a:endParaRP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604" t="15936" r="1565" b="16159"/>
          <a:stretch/>
        </p:blipFill>
        <p:spPr>
          <a:xfrm>
            <a:off x="784223" y="3067049"/>
            <a:ext cx="5462069" cy="287279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9772" y="-169037"/>
            <a:ext cx="2368903" cy="1673987"/>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07037" y="3067048"/>
            <a:ext cx="5121426" cy="2872791"/>
          </a:xfrm>
          <a:prstGeom prst="rect">
            <a:avLst/>
          </a:prstGeom>
        </p:spPr>
      </p:pic>
    </p:spTree>
    <p:extLst>
      <p:ext uri="{BB962C8B-B14F-4D97-AF65-F5344CB8AC3E}">
        <p14:creationId xmlns:p14="http://schemas.microsoft.com/office/powerpoint/2010/main" val="235562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4934F0-AC16-A59F-4467-69124877304C}"/>
              </a:ext>
            </a:extLst>
          </p:cNvPr>
          <p:cNvSpPr txBox="1"/>
          <p:nvPr/>
        </p:nvSpPr>
        <p:spPr>
          <a:xfrm>
            <a:off x="3161308" y="3567242"/>
            <a:ext cx="6097978" cy="510011"/>
          </a:xfrm>
          <a:prstGeom prst="rect">
            <a:avLst/>
          </a:prstGeom>
          <a:noFill/>
        </p:spPr>
        <p:txBody>
          <a:bodyPr wrap="square">
            <a:spAutoFit/>
          </a:bodyPr>
          <a:lstStyle/>
          <a:p>
            <a:pPr algn="ctr">
              <a:lnSpc>
                <a:spcPct val="150000"/>
              </a:lnSpc>
            </a:pPr>
            <a:r>
              <a:rPr lang="ja-JP" altLang="en-US" sz="2000" b="1" dirty="0">
                <a:solidFill>
                  <a:schemeClr val="bg1"/>
                </a:solidFill>
                <a:latin typeface="Yu Gothic" panose="020B0400000000000000" pitchFamily="34" charset="-128"/>
                <a:ea typeface="Yu Gothic" panose="020B0400000000000000" pitchFamily="34" charset="-128"/>
              </a:rPr>
              <a:t>人生</a:t>
            </a:r>
            <a:r>
              <a:rPr lang="en-US" altLang="ja-JP" sz="2000" b="1" dirty="0">
                <a:solidFill>
                  <a:schemeClr val="bg1"/>
                </a:solidFill>
                <a:latin typeface="Yu Gothic" panose="020B0400000000000000" pitchFamily="34" charset="-128"/>
                <a:ea typeface="Yu Gothic" panose="020B0400000000000000" pitchFamily="34" charset="-128"/>
              </a:rPr>
              <a:t>100</a:t>
            </a:r>
            <a:r>
              <a:rPr lang="ja-JP" altLang="en-US" sz="2000" b="1" dirty="0">
                <a:solidFill>
                  <a:schemeClr val="bg1"/>
                </a:solidFill>
                <a:latin typeface="Yu Gothic" panose="020B0400000000000000" pitchFamily="34" charset="-128"/>
                <a:ea typeface="Yu Gothic" panose="020B0400000000000000" pitchFamily="34" charset="-128"/>
              </a:rPr>
              <a:t>年時代の生きる</a:t>
            </a:r>
            <a:r>
              <a:rPr lang="ja-JP" altLang="en-US" sz="2000" b="1" dirty="0" err="1">
                <a:solidFill>
                  <a:schemeClr val="bg1"/>
                </a:solidFill>
                <a:latin typeface="Yu Gothic" panose="020B0400000000000000" pitchFamily="34" charset="-128"/>
                <a:ea typeface="Yu Gothic" panose="020B0400000000000000" pitchFamily="34" charset="-128"/>
              </a:rPr>
              <a:t>を</a:t>
            </a:r>
            <a:r>
              <a:rPr lang="ja-JP" altLang="en-US" sz="2000" b="1" dirty="0">
                <a:solidFill>
                  <a:schemeClr val="bg1"/>
                </a:solidFill>
                <a:latin typeface="Yu Gothic" panose="020B0400000000000000" pitchFamily="34" charset="-128"/>
                <a:ea typeface="Yu Gothic" panose="020B0400000000000000" pitchFamily="34" charset="-128"/>
              </a:rPr>
              <a:t>満たす。</a:t>
            </a:r>
          </a:p>
        </p:txBody>
      </p:sp>
      <p:sp>
        <p:nvSpPr>
          <p:cNvPr id="3" name="テキスト ボックス 2">
            <a:extLst>
              <a:ext uri="{FF2B5EF4-FFF2-40B4-BE49-F238E27FC236}">
                <a16:creationId xmlns:a16="http://schemas.microsoft.com/office/drawing/2014/main" id="{530F50D2-E7FF-CB31-6A40-81FD1FC621E0}"/>
              </a:ext>
            </a:extLst>
          </p:cNvPr>
          <p:cNvSpPr txBox="1"/>
          <p:nvPr/>
        </p:nvSpPr>
        <p:spPr>
          <a:xfrm>
            <a:off x="3123208" y="4096303"/>
            <a:ext cx="6097978" cy="646331"/>
          </a:xfrm>
          <a:prstGeom prst="rect">
            <a:avLst/>
          </a:prstGeom>
          <a:noFill/>
        </p:spPr>
        <p:txBody>
          <a:bodyPr wrap="square">
            <a:spAutoFit/>
          </a:bodyPr>
          <a:lstStyle/>
          <a:p>
            <a:pPr algn="ctr">
              <a:lnSpc>
                <a:spcPct val="150000"/>
              </a:lnSpc>
            </a:pPr>
            <a:r>
              <a:rPr lang="ja-JP" altLang="en-US" sz="1200" dirty="0">
                <a:solidFill>
                  <a:schemeClr val="bg1"/>
                </a:solidFill>
                <a:latin typeface="Yu Gothic" panose="020B0400000000000000" pitchFamily="34" charset="-128"/>
                <a:ea typeface="Yu Gothic" panose="020B0400000000000000" pitchFamily="34" charset="-128"/>
              </a:rPr>
              <a:t>どこまでも人を見つめ、街と未来を見据える。</a:t>
            </a:r>
            <a:endParaRPr lang="en-US" altLang="ja-JP" sz="1200" dirty="0">
              <a:solidFill>
                <a:schemeClr val="bg1"/>
              </a:solidFill>
              <a:latin typeface="Yu Gothic" panose="020B0400000000000000" pitchFamily="34" charset="-128"/>
              <a:ea typeface="Yu Gothic" panose="020B0400000000000000" pitchFamily="34" charset="-128"/>
            </a:endParaRPr>
          </a:p>
          <a:p>
            <a:pPr algn="ctr">
              <a:lnSpc>
                <a:spcPct val="150000"/>
              </a:lnSpc>
            </a:pPr>
            <a:r>
              <a:rPr lang="ja-JP" altLang="en-US" sz="1200" dirty="0">
                <a:solidFill>
                  <a:schemeClr val="bg1"/>
                </a:solidFill>
                <a:latin typeface="Yu Gothic" panose="020B0400000000000000" pitchFamily="34" charset="-128"/>
                <a:ea typeface="Yu Gothic" panose="020B0400000000000000" pitchFamily="34" charset="-128"/>
              </a:rPr>
              <a:t>桜十字グループは「ウェルビーイング・フロンティア」を目指します。</a:t>
            </a:r>
          </a:p>
        </p:txBody>
      </p:sp>
      <p:sp>
        <p:nvSpPr>
          <p:cNvPr id="4" name="テキスト ボックス 3">
            <a:extLst>
              <a:ext uri="{FF2B5EF4-FFF2-40B4-BE49-F238E27FC236}">
                <a16:creationId xmlns:a16="http://schemas.microsoft.com/office/drawing/2014/main" id="{4A2863B5-62CE-C854-0C00-A4EF70204BFC}"/>
              </a:ext>
            </a:extLst>
          </p:cNvPr>
          <p:cNvSpPr txBox="1"/>
          <p:nvPr/>
        </p:nvSpPr>
        <p:spPr>
          <a:xfrm>
            <a:off x="40470" y="6371645"/>
            <a:ext cx="2062554" cy="300082"/>
          </a:xfrm>
          <a:prstGeom prst="rect">
            <a:avLst/>
          </a:prstGeom>
          <a:noFill/>
        </p:spPr>
        <p:txBody>
          <a:bodyPr wrap="square">
            <a:spAutoFit/>
          </a:bodyPr>
          <a:lstStyle/>
          <a:p>
            <a:pPr algn="ctr">
              <a:lnSpc>
                <a:spcPct val="150000"/>
              </a:lnSpc>
            </a:pPr>
            <a:r>
              <a:rPr lang="en-US" altLang="ja-JP" sz="900" smtClean="0">
                <a:solidFill>
                  <a:schemeClr val="bg1"/>
                </a:solidFill>
                <a:latin typeface="Yu Gothic" panose="020B0400000000000000" pitchFamily="34" charset="-128"/>
                <a:ea typeface="Yu Gothic" panose="020B0400000000000000" pitchFamily="34" charset="-128"/>
              </a:rPr>
              <a:t>© </a:t>
            </a:r>
            <a:r>
              <a:rPr lang="en-US" altLang="ja-JP" sz="900" smtClean="0">
                <a:solidFill>
                  <a:schemeClr val="bg1"/>
                </a:solidFill>
                <a:latin typeface="Yu Gothic" panose="020B0400000000000000" pitchFamily="34" charset="-128"/>
                <a:ea typeface="Yu Gothic" panose="020B0400000000000000" pitchFamily="34" charset="-128"/>
              </a:rPr>
              <a:t>2026 </a:t>
            </a:r>
            <a:r>
              <a:rPr lang="en-US" altLang="ja-JP" sz="900" dirty="0" smtClean="0">
                <a:solidFill>
                  <a:schemeClr val="bg1"/>
                </a:solidFill>
                <a:latin typeface="Yu Gothic" panose="020B0400000000000000" pitchFamily="34" charset="-128"/>
                <a:ea typeface="Yu Gothic" panose="020B0400000000000000" pitchFamily="34" charset="-128"/>
              </a:rPr>
              <a:t>Sakurajyuji Group.</a:t>
            </a:r>
            <a:endParaRPr lang="ja-JP" altLang="en-US" sz="900" dirty="0">
              <a:solidFill>
                <a:schemeClr val="bg1"/>
              </a:solidFill>
              <a:latin typeface="Yu Gothic" panose="020B0400000000000000" pitchFamily="34" charset="-128"/>
              <a:ea typeface="Yu Gothic" panose="020B0400000000000000" pitchFamily="34"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772" y="-169037"/>
            <a:ext cx="2368903" cy="1673987"/>
          </a:xfrm>
          <a:prstGeom prst="rect">
            <a:avLst/>
          </a:prstGeom>
        </p:spPr>
      </p:pic>
    </p:spTree>
    <p:extLst>
      <p:ext uri="{BB962C8B-B14F-4D97-AF65-F5344CB8AC3E}">
        <p14:creationId xmlns:p14="http://schemas.microsoft.com/office/powerpoint/2010/main" val="350110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9D11E9-2492-96D9-10A2-0EA5509B50FD}"/>
              </a:ext>
            </a:extLst>
          </p:cNvPr>
          <p:cNvSpPr txBox="1"/>
          <p:nvPr/>
        </p:nvSpPr>
        <p:spPr>
          <a:xfrm>
            <a:off x="2790848" y="3373124"/>
            <a:ext cx="6487305" cy="385298"/>
          </a:xfrm>
          <a:prstGeom prst="rect">
            <a:avLst/>
          </a:prstGeom>
          <a:noFill/>
        </p:spPr>
        <p:txBody>
          <a:bodyPr wrap="square">
            <a:spAutoFit/>
          </a:bodyPr>
          <a:lstStyle/>
          <a:p>
            <a:pPr algn="ctr">
              <a:lnSpc>
                <a:spcPct val="150000"/>
              </a:lnSpc>
            </a:pPr>
            <a:r>
              <a:rPr lang="ja-JP" altLang="en-US" sz="1400" dirty="0">
                <a:solidFill>
                  <a:schemeClr val="bg1"/>
                </a:solidFill>
                <a:latin typeface="Yu Gothic" panose="020B0400000000000000" pitchFamily="34" charset="-128"/>
                <a:ea typeface="Yu Gothic" panose="020B0400000000000000" pitchFamily="34" charset="-128"/>
              </a:rPr>
              <a:t>東京都港区麻布台</a:t>
            </a:r>
            <a:r>
              <a:rPr lang="en-US" altLang="ja-JP" sz="1400" dirty="0">
                <a:solidFill>
                  <a:schemeClr val="bg1"/>
                </a:solidFill>
                <a:latin typeface="Yu Gothic" panose="020B0400000000000000" pitchFamily="34" charset="-128"/>
                <a:ea typeface="Yu Gothic" panose="020B0400000000000000" pitchFamily="34" charset="-128"/>
              </a:rPr>
              <a:t>1</a:t>
            </a:r>
            <a:r>
              <a:rPr lang="ja-JP" altLang="en-US" sz="1400" dirty="0">
                <a:solidFill>
                  <a:schemeClr val="bg1"/>
                </a:solidFill>
                <a:latin typeface="Yu Gothic" panose="020B0400000000000000" pitchFamily="34" charset="-128"/>
                <a:ea typeface="Yu Gothic" panose="020B0400000000000000" pitchFamily="34" charset="-128"/>
              </a:rPr>
              <a:t>丁目</a:t>
            </a:r>
            <a:r>
              <a:rPr lang="en-US" altLang="ja-JP" sz="1400" dirty="0">
                <a:solidFill>
                  <a:schemeClr val="bg1"/>
                </a:solidFill>
                <a:latin typeface="Yu Gothic" panose="020B0400000000000000" pitchFamily="34" charset="-128"/>
                <a:ea typeface="Yu Gothic" panose="020B0400000000000000" pitchFamily="34" charset="-128"/>
              </a:rPr>
              <a:t>3</a:t>
            </a:r>
            <a:r>
              <a:rPr lang="ja-JP" altLang="en-US" sz="1400" dirty="0">
                <a:solidFill>
                  <a:schemeClr val="bg1"/>
                </a:solidFill>
                <a:latin typeface="Yu Gothic" panose="020B0400000000000000" pitchFamily="34" charset="-128"/>
                <a:ea typeface="Yu Gothic" panose="020B0400000000000000" pitchFamily="34" charset="-128"/>
              </a:rPr>
              <a:t>番</a:t>
            </a:r>
            <a:r>
              <a:rPr lang="en-US" altLang="ja-JP" sz="1400" dirty="0">
                <a:solidFill>
                  <a:schemeClr val="bg1"/>
                </a:solidFill>
                <a:latin typeface="Yu Gothic" panose="020B0400000000000000" pitchFamily="34" charset="-128"/>
                <a:ea typeface="Yu Gothic" panose="020B0400000000000000" pitchFamily="34" charset="-128"/>
              </a:rPr>
              <a:t>1</a:t>
            </a:r>
            <a:r>
              <a:rPr lang="ja-JP" altLang="en-US" sz="1400" dirty="0">
                <a:solidFill>
                  <a:schemeClr val="bg1"/>
                </a:solidFill>
                <a:latin typeface="Yu Gothic" panose="020B0400000000000000" pitchFamily="34" charset="-128"/>
                <a:ea typeface="Yu Gothic" panose="020B0400000000000000" pitchFamily="34" charset="-128"/>
              </a:rPr>
              <a:t>号</a:t>
            </a:r>
            <a:r>
              <a:rPr lang="en-US" altLang="ja-JP" sz="1400" dirty="0">
                <a:solidFill>
                  <a:schemeClr val="bg1"/>
                </a:solidFill>
                <a:latin typeface="Yu Gothic" panose="020B0400000000000000" pitchFamily="34" charset="-128"/>
                <a:ea typeface="Yu Gothic" panose="020B0400000000000000" pitchFamily="34" charset="-128"/>
              </a:rPr>
              <a:t> </a:t>
            </a:r>
            <a:r>
              <a:rPr lang="ja-JP" altLang="en-US" sz="1400" dirty="0">
                <a:solidFill>
                  <a:schemeClr val="bg1"/>
                </a:solidFill>
                <a:latin typeface="Yu Gothic" panose="020B0400000000000000" pitchFamily="34" charset="-128"/>
                <a:ea typeface="Yu Gothic" panose="020B0400000000000000" pitchFamily="34" charset="-128"/>
              </a:rPr>
              <a:t>麻布台ヒルズ森</a:t>
            </a:r>
            <a:r>
              <a:rPr lang="en-US" altLang="ja-JP" sz="1400" dirty="0">
                <a:solidFill>
                  <a:schemeClr val="bg1"/>
                </a:solidFill>
                <a:latin typeface="Yu Gothic" panose="020B0400000000000000" pitchFamily="34" charset="-128"/>
                <a:ea typeface="Yu Gothic" panose="020B0400000000000000" pitchFamily="34" charset="-128"/>
              </a:rPr>
              <a:t>JP</a:t>
            </a:r>
            <a:r>
              <a:rPr lang="ja-JP" altLang="en-US" sz="1400" dirty="0">
                <a:solidFill>
                  <a:schemeClr val="bg1"/>
                </a:solidFill>
                <a:latin typeface="Yu Gothic" panose="020B0400000000000000" pitchFamily="34" charset="-128"/>
                <a:ea typeface="Yu Gothic" panose="020B0400000000000000" pitchFamily="34" charset="-128"/>
              </a:rPr>
              <a:t>タワー</a:t>
            </a:r>
            <a:r>
              <a:rPr lang="en-US" altLang="ja-JP" sz="1400" dirty="0">
                <a:solidFill>
                  <a:schemeClr val="bg1"/>
                </a:solidFill>
                <a:latin typeface="Yu Gothic" panose="020B0400000000000000" pitchFamily="34" charset="-128"/>
                <a:ea typeface="Yu Gothic" panose="020B0400000000000000" pitchFamily="34" charset="-128"/>
              </a:rPr>
              <a:t>27</a:t>
            </a:r>
            <a:r>
              <a:rPr lang="ja-JP" altLang="en-US" sz="1400" dirty="0">
                <a:solidFill>
                  <a:schemeClr val="bg1"/>
                </a:solidFill>
                <a:latin typeface="Yu Gothic" panose="020B0400000000000000" pitchFamily="34" charset="-128"/>
                <a:ea typeface="Yu Gothic" panose="020B0400000000000000" pitchFamily="34" charset="-128"/>
              </a:rPr>
              <a:t>階</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9375" t="35549" r="19301" b="37508"/>
          <a:stretch/>
        </p:blipFill>
        <p:spPr>
          <a:xfrm>
            <a:off x="5116101" y="2608650"/>
            <a:ext cx="1836798" cy="570270"/>
          </a:xfrm>
          <a:prstGeom prst="rect">
            <a:avLst/>
          </a:prstGeom>
        </p:spPr>
      </p:pic>
      <p:sp>
        <p:nvSpPr>
          <p:cNvPr id="4" name="テキスト ボックス 3">
            <a:extLst>
              <a:ext uri="{FF2B5EF4-FFF2-40B4-BE49-F238E27FC236}">
                <a16:creationId xmlns:a16="http://schemas.microsoft.com/office/drawing/2014/main" id="{4A2863B5-62CE-C854-0C00-A4EF70204BFC}"/>
              </a:ext>
            </a:extLst>
          </p:cNvPr>
          <p:cNvSpPr txBox="1"/>
          <p:nvPr/>
        </p:nvSpPr>
        <p:spPr>
          <a:xfrm>
            <a:off x="40470" y="6371645"/>
            <a:ext cx="2062554" cy="300082"/>
          </a:xfrm>
          <a:prstGeom prst="rect">
            <a:avLst/>
          </a:prstGeom>
          <a:noFill/>
        </p:spPr>
        <p:txBody>
          <a:bodyPr wrap="square">
            <a:spAutoFit/>
          </a:bodyPr>
          <a:lstStyle/>
          <a:p>
            <a:pPr algn="ctr">
              <a:lnSpc>
                <a:spcPct val="150000"/>
              </a:lnSpc>
            </a:pPr>
            <a:r>
              <a:rPr lang="en-US" altLang="ja-JP" sz="900" smtClean="0">
                <a:solidFill>
                  <a:schemeClr val="bg1"/>
                </a:solidFill>
                <a:latin typeface="Yu Gothic" panose="020B0400000000000000" pitchFamily="34" charset="-128"/>
                <a:ea typeface="Yu Gothic" panose="020B0400000000000000" pitchFamily="34" charset="-128"/>
              </a:rPr>
              <a:t>© </a:t>
            </a:r>
            <a:r>
              <a:rPr lang="en-US" altLang="ja-JP" sz="900" smtClean="0">
                <a:solidFill>
                  <a:schemeClr val="bg1"/>
                </a:solidFill>
                <a:latin typeface="Yu Gothic" panose="020B0400000000000000" pitchFamily="34" charset="-128"/>
                <a:ea typeface="Yu Gothic" panose="020B0400000000000000" pitchFamily="34" charset="-128"/>
              </a:rPr>
              <a:t>2026 </a:t>
            </a:r>
            <a:r>
              <a:rPr lang="en-US" altLang="ja-JP" sz="900" dirty="0" smtClean="0">
                <a:solidFill>
                  <a:schemeClr val="bg1"/>
                </a:solidFill>
                <a:latin typeface="Yu Gothic" panose="020B0400000000000000" pitchFamily="34" charset="-128"/>
                <a:ea typeface="Yu Gothic" panose="020B0400000000000000" pitchFamily="34" charset="-128"/>
              </a:rPr>
              <a:t>Sakurajyuji Group.</a:t>
            </a:r>
            <a:endParaRPr lang="ja-JP" altLang="en-US" sz="900" dirty="0">
              <a:solidFill>
                <a:schemeClr val="bg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306863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TotalTime>
  <Words>254</Words>
  <Application>Microsoft Office PowerPoint</Application>
  <PresentationFormat>ワイド画面</PresentationFormat>
  <Paragraphs>41</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Yu Gothic</vt:lpstr>
      <vt:lpstr>Yu Gothic</vt:lpstr>
      <vt:lpstr>Arial</vt:lpstr>
      <vt:lpstr>Bahnschrift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DESKTOP-6BI154V</dc:creator>
  <cp:lastModifiedBy>KMI21N0003</cp:lastModifiedBy>
  <cp:revision>10</cp:revision>
  <dcterms:created xsi:type="dcterms:W3CDTF">2025-11-25T02:16:06Z</dcterms:created>
  <dcterms:modified xsi:type="dcterms:W3CDTF">2026-01-07T09:40:08Z</dcterms:modified>
</cp:coreProperties>
</file>